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5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3.xml" ContentType="application/vnd.openxmlformats-officedocument.presentationml.slide+xml"/>
  <Override PartName="/ppt/slides/slide12.xml" ContentType="application/vnd.openxmlformats-officedocument.presentationml.slide+xml"/>
  <Override PartName="/ppt/slides/slide65.xml" ContentType="application/vnd.openxmlformats-officedocument.presentationml.slide+xml"/>
  <Override PartName="/ppt/slides/slide68.xml" ContentType="application/vnd.openxmlformats-officedocument.presentationml.slide+xml"/>
  <Override PartName="/ppt/slides/slide64.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B79FB21D-1FF7-4EB7-A281-FCE66669A144}" type="slidenum">
              <a:rPr lang="nl-NL" smtClean="0"/>
              <a:t>‹nr.›</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90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FF73B290-C9B2-4D04-BDA1-85D7C6594BEE}" type="datetimeFigureOut">
              <a:rPr lang="nl-NL" smtClean="0"/>
              <a:t>22-9-2021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79FB21D-1FF7-4EB7-A281-FCE66669A144}" type="slidenum">
              <a:rPr lang="nl-NL" smtClean="0"/>
              <a:t>‹nr.›</a:t>
            </a:fld>
            <a:endParaRPr lang="nl-NL"/>
          </a:p>
        </p:txBody>
      </p:sp>
    </p:spTree>
    <p:extLst>
      <p:ext uri="{BB962C8B-B14F-4D97-AF65-F5344CB8AC3E}">
        <p14:creationId xmlns:p14="http://schemas.microsoft.com/office/powerpoint/2010/main" val="125961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45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437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spTree>
    <p:extLst>
      <p:ext uri="{BB962C8B-B14F-4D97-AF65-F5344CB8AC3E}">
        <p14:creationId xmlns:p14="http://schemas.microsoft.com/office/powerpoint/2010/main" val="231892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230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11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986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36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spTree>
    <p:extLst>
      <p:ext uri="{BB962C8B-B14F-4D97-AF65-F5344CB8AC3E}">
        <p14:creationId xmlns:p14="http://schemas.microsoft.com/office/powerpoint/2010/main" val="323625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F73B290-C9B2-4D04-BDA1-85D7C6594BEE}" type="datetimeFigureOut">
              <a:rPr lang="nl-NL" smtClean="0"/>
              <a:t>22-9-2021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9FB21D-1FF7-4EB7-A281-FCE66669A144}" type="slidenum">
              <a:rPr lang="nl-NL" smtClean="0"/>
              <a:t>‹nr.›</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6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F73B290-C9B2-4D04-BDA1-85D7C6594BEE}" type="datetimeFigureOut">
              <a:rPr lang="nl-NL" smtClean="0"/>
              <a:t>22-9-2021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79FB21D-1FF7-4EB7-A281-FCE66669A144}" type="slidenum">
              <a:rPr lang="nl-NL" smtClean="0"/>
              <a:t>‹nr.›</a:t>
            </a:fld>
            <a:endParaRPr lang="nl-NL"/>
          </a:p>
        </p:txBody>
      </p:sp>
    </p:spTree>
    <p:extLst>
      <p:ext uri="{BB962C8B-B14F-4D97-AF65-F5344CB8AC3E}">
        <p14:creationId xmlns:p14="http://schemas.microsoft.com/office/powerpoint/2010/main" val="164909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F73B290-C9B2-4D04-BDA1-85D7C6594BEE}" type="datetimeFigureOut">
              <a:rPr lang="nl-NL" smtClean="0"/>
              <a:t>22-9-2021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79FB21D-1FF7-4EB7-A281-FCE66669A144}" type="slidenum">
              <a:rPr lang="nl-NL" smtClean="0"/>
              <a:t>‹nr.›</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80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F73B290-C9B2-4D04-BDA1-85D7C6594BEE}" type="datetimeFigureOut">
              <a:rPr lang="nl-NL" smtClean="0"/>
              <a:t>22-9-2021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79FB21D-1FF7-4EB7-A281-FCE66669A144}"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32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3B290-C9B2-4D04-BDA1-85D7C6594BEE}" type="datetimeFigureOut">
              <a:rPr lang="nl-NL" smtClean="0"/>
              <a:t>22-9-2021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79FB21D-1FF7-4EB7-A281-FCE66669A144}" type="slidenum">
              <a:rPr lang="nl-NL" smtClean="0"/>
              <a:t>‹nr.›</a:t>
            </a:fld>
            <a:endParaRPr lang="nl-NL"/>
          </a:p>
        </p:txBody>
      </p:sp>
    </p:spTree>
    <p:extLst>
      <p:ext uri="{BB962C8B-B14F-4D97-AF65-F5344CB8AC3E}">
        <p14:creationId xmlns:p14="http://schemas.microsoft.com/office/powerpoint/2010/main" val="264094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FF73B290-C9B2-4D04-BDA1-85D7C6594BEE}" type="datetimeFigureOut">
              <a:rPr lang="nl-NL" smtClean="0"/>
              <a:t>22-9-2021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79FB21D-1FF7-4EB7-A281-FCE66669A144}" type="slidenum">
              <a:rPr lang="nl-NL" smtClean="0"/>
              <a:t>‹nr.›</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12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FF73B290-C9B2-4D04-BDA1-85D7C6594BEE}" type="datetimeFigureOut">
              <a:rPr lang="nl-NL" smtClean="0"/>
              <a:t>22-9-2021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79FB21D-1FF7-4EB7-A281-FCE66669A144}" type="slidenum">
              <a:rPr lang="nl-NL" smtClean="0"/>
              <a:t>‹nr.›</a:t>
            </a:fld>
            <a:endParaRPr lang="nl-NL"/>
          </a:p>
        </p:txBody>
      </p:sp>
    </p:spTree>
    <p:extLst>
      <p:ext uri="{BB962C8B-B14F-4D97-AF65-F5344CB8AC3E}">
        <p14:creationId xmlns:p14="http://schemas.microsoft.com/office/powerpoint/2010/main" val="128948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73B290-C9B2-4D04-BDA1-85D7C6594BEE}" type="datetimeFigureOut">
              <a:rPr lang="nl-NL" smtClean="0"/>
              <a:t>22-9-2021</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9FB21D-1FF7-4EB7-A281-FCE66669A144}" type="slidenum">
              <a:rPr lang="nl-NL" smtClean="0"/>
              <a:t>‹nr.›</a:t>
            </a:fld>
            <a:endParaRPr lang="nl-NL"/>
          </a:p>
        </p:txBody>
      </p:sp>
    </p:spTree>
    <p:extLst>
      <p:ext uri="{BB962C8B-B14F-4D97-AF65-F5344CB8AC3E}">
        <p14:creationId xmlns:p14="http://schemas.microsoft.com/office/powerpoint/2010/main" val="210854060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ge-cdn.koninklijke-ehbo.nl/f/communication/email-link/4d9eecb7332def71/ebdab384a794688f/79fdcf7c046c7a24" TargetMode="External"/><Relationship Id="rId2" Type="http://schemas.openxmlformats.org/officeDocument/2006/relationships/hyperlink" Target="https://ge-cdn.koninklijke-ehbo.nl/f/communication/email-link/4d9eecb7332def71/ebdab384a794688f/33029c5dfcc9dd2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ge-cdn.koninklijke-ehbo.nl/f/communication/email-link/607bfb1ab67efe34/f8a485c9c68b465e/6a76b6d0323d767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F35DE-C80E-42A5-B93A-458B1DBCC700}"/>
              </a:ext>
            </a:extLst>
          </p:cNvPr>
          <p:cNvSpPr>
            <a:spLocks noGrp="1"/>
          </p:cNvSpPr>
          <p:nvPr>
            <p:ph type="ctrTitle"/>
          </p:nvPr>
        </p:nvSpPr>
        <p:spPr>
          <a:xfrm>
            <a:off x="2692398" y="1871131"/>
            <a:ext cx="6815669" cy="722779"/>
          </a:xfrm>
        </p:spPr>
        <p:txBody>
          <a:bodyPr/>
          <a:lstStyle/>
          <a:p>
            <a:r>
              <a:rPr lang="nl-NL" dirty="0"/>
              <a:t>WBTR</a:t>
            </a:r>
          </a:p>
        </p:txBody>
      </p:sp>
      <p:sp>
        <p:nvSpPr>
          <p:cNvPr id="3" name="Ondertitel 2">
            <a:extLst>
              <a:ext uri="{FF2B5EF4-FFF2-40B4-BE49-F238E27FC236}">
                <a16:creationId xmlns:a16="http://schemas.microsoft.com/office/drawing/2014/main" id="{9343B64F-C781-4AB6-8939-2BDB259A63E4}"/>
              </a:ext>
            </a:extLst>
          </p:cNvPr>
          <p:cNvSpPr>
            <a:spLocks noGrp="1"/>
          </p:cNvSpPr>
          <p:nvPr>
            <p:ph type="subTitle" idx="1"/>
          </p:nvPr>
        </p:nvSpPr>
        <p:spPr>
          <a:xfrm>
            <a:off x="2692398" y="2491273"/>
            <a:ext cx="6815669" cy="2487126"/>
          </a:xfrm>
        </p:spPr>
        <p:txBody>
          <a:bodyPr/>
          <a:lstStyle/>
          <a:p>
            <a:r>
              <a:rPr lang="nl-NL" dirty="0"/>
              <a:t>-Wet Bescherming Toezicht Rechtspersonen per 01-07-2021 in werking getreden</a:t>
            </a:r>
          </a:p>
        </p:txBody>
      </p:sp>
    </p:spTree>
    <p:extLst>
      <p:ext uri="{BB962C8B-B14F-4D97-AF65-F5344CB8AC3E}">
        <p14:creationId xmlns:p14="http://schemas.microsoft.com/office/powerpoint/2010/main" val="230684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31625-1C48-4E21-9A2E-9DB710A7606A}"/>
              </a:ext>
            </a:extLst>
          </p:cNvPr>
          <p:cNvSpPr>
            <a:spLocks noGrp="1"/>
          </p:cNvSpPr>
          <p:nvPr>
            <p:ph type="title"/>
          </p:nvPr>
        </p:nvSpPr>
        <p:spPr/>
        <p:txBody>
          <a:bodyPr>
            <a:normAutofit fontScale="90000"/>
          </a:bodyPr>
          <a:lstStyle/>
          <a:p>
            <a:r>
              <a:rPr lang="nl-NL" dirty="0"/>
              <a:t>Mogelijke financiële afspraken om fraude te voorkomen</a:t>
            </a:r>
          </a:p>
        </p:txBody>
      </p:sp>
      <p:sp>
        <p:nvSpPr>
          <p:cNvPr id="3" name="Tijdelijke aanduiding voor inhoud 2">
            <a:extLst>
              <a:ext uri="{FF2B5EF4-FFF2-40B4-BE49-F238E27FC236}">
                <a16:creationId xmlns:a16="http://schemas.microsoft.com/office/drawing/2014/main" id="{F2671C8A-F00B-403B-8677-1582D3A22944}"/>
              </a:ext>
            </a:extLst>
          </p:cNvPr>
          <p:cNvSpPr>
            <a:spLocks noGrp="1"/>
          </p:cNvSpPr>
          <p:nvPr>
            <p:ph idx="1"/>
          </p:nvPr>
        </p:nvSpPr>
        <p:spPr/>
        <p:txBody>
          <a:bodyPr>
            <a:normAutofit fontScale="92500"/>
          </a:bodyPr>
          <a:lstStyle/>
          <a:p>
            <a:pPr lvl="0"/>
            <a:r>
              <a:rPr lang="nl-NL" b="1" dirty="0"/>
              <a:t>Stel een limiet voor de hoogte van betalingen per dag</a:t>
            </a:r>
            <a:r>
              <a:rPr lang="nl-NL" dirty="0"/>
              <a:t>.</a:t>
            </a:r>
          </a:p>
          <a:p>
            <a:pPr lvl="0"/>
            <a:r>
              <a:rPr lang="nl-NL" b="1" dirty="0"/>
              <a:t>Vraag referentie of laat een Verklaring Omtrent Gedrag (VOG) aanvragen voor nieuwe bestuursleden en andere personen die voor de organisatie de financiën regelen</a:t>
            </a:r>
            <a:r>
              <a:rPr lang="nl-NL" dirty="0"/>
              <a:t>.</a:t>
            </a:r>
          </a:p>
          <a:p>
            <a:pPr lvl="0"/>
            <a:r>
              <a:rPr lang="nl-NL" b="1" dirty="0"/>
              <a:t>Vraag bij investeringen of andere grote uitgaven boven een van tevoren vastgesteld bedrag altijd bij meerdere aanbieders een offerte aan</a:t>
            </a:r>
            <a:r>
              <a:rPr lang="nl-NL" dirty="0"/>
              <a:t>.</a:t>
            </a:r>
          </a:p>
          <a:p>
            <a:r>
              <a:rPr lang="nl-NL" b="1" dirty="0"/>
              <a:t>Houd een administratie bij van alle bezittingen van uw vereniging of stichting en inventariseer periodiek of alle bezittingen nog aanwezig zijn</a:t>
            </a:r>
            <a:endParaRPr lang="nl-NL" dirty="0"/>
          </a:p>
        </p:txBody>
      </p:sp>
    </p:spTree>
    <p:extLst>
      <p:ext uri="{BB962C8B-B14F-4D97-AF65-F5344CB8AC3E}">
        <p14:creationId xmlns:p14="http://schemas.microsoft.com/office/powerpoint/2010/main" val="223012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09155-7EF4-48F3-B0FA-20848DF2E938}"/>
              </a:ext>
            </a:extLst>
          </p:cNvPr>
          <p:cNvSpPr>
            <a:spLocks noGrp="1"/>
          </p:cNvSpPr>
          <p:nvPr>
            <p:ph type="title"/>
          </p:nvPr>
        </p:nvSpPr>
        <p:spPr/>
        <p:txBody>
          <a:bodyPr/>
          <a:lstStyle/>
          <a:p>
            <a:r>
              <a:rPr lang="nl-NL" dirty="0"/>
              <a:t>Verplichtingen bestuurders</a:t>
            </a:r>
          </a:p>
        </p:txBody>
      </p:sp>
      <p:sp>
        <p:nvSpPr>
          <p:cNvPr id="3" name="Tijdelijke aanduiding voor inhoud 2">
            <a:extLst>
              <a:ext uri="{FF2B5EF4-FFF2-40B4-BE49-F238E27FC236}">
                <a16:creationId xmlns:a16="http://schemas.microsoft.com/office/drawing/2014/main" id="{A633E463-AF97-43E2-8F66-550109A1FFFE}"/>
              </a:ext>
            </a:extLst>
          </p:cNvPr>
          <p:cNvSpPr>
            <a:spLocks noGrp="1"/>
          </p:cNvSpPr>
          <p:nvPr>
            <p:ph idx="1"/>
          </p:nvPr>
        </p:nvSpPr>
        <p:spPr/>
        <p:txBody>
          <a:bodyPr/>
          <a:lstStyle/>
          <a:p>
            <a:r>
              <a:rPr lang="nl-NL" dirty="0"/>
              <a:t>Bestuurders hebben de verplichting hun taken behoorlijk te vervullen en kunnen daar op worden aangesproken. Die behoorlijke taakvervulling houdt in dat u als bestuurder in elk geval handelt in overeenstemming met het statutaire doel en zich houdt aan in de wet en statuten omschreven verplichtingen.</a:t>
            </a:r>
          </a:p>
          <a:p>
            <a:endParaRPr lang="nl-NL" dirty="0"/>
          </a:p>
        </p:txBody>
      </p:sp>
    </p:spTree>
    <p:extLst>
      <p:ext uri="{BB962C8B-B14F-4D97-AF65-F5344CB8AC3E}">
        <p14:creationId xmlns:p14="http://schemas.microsoft.com/office/powerpoint/2010/main" val="3097725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5AD17-D001-4FA6-BEE2-E3C4E5CC6E26}"/>
              </a:ext>
            </a:extLst>
          </p:cNvPr>
          <p:cNvSpPr>
            <a:spLocks noGrp="1"/>
          </p:cNvSpPr>
          <p:nvPr>
            <p:ph type="title"/>
          </p:nvPr>
        </p:nvSpPr>
        <p:spPr/>
        <p:txBody>
          <a:bodyPr/>
          <a:lstStyle/>
          <a:p>
            <a:r>
              <a:rPr lang="nl-NL" dirty="0"/>
              <a:t>Verplichtingen bestuurders</a:t>
            </a:r>
          </a:p>
        </p:txBody>
      </p:sp>
      <p:sp>
        <p:nvSpPr>
          <p:cNvPr id="3" name="Tijdelijke aanduiding voor inhoud 2">
            <a:extLst>
              <a:ext uri="{FF2B5EF4-FFF2-40B4-BE49-F238E27FC236}">
                <a16:creationId xmlns:a16="http://schemas.microsoft.com/office/drawing/2014/main" id="{9423ECC8-9AB8-40FF-8386-5C693822D86C}"/>
              </a:ext>
            </a:extLst>
          </p:cNvPr>
          <p:cNvSpPr>
            <a:spLocks noGrp="1"/>
          </p:cNvSpPr>
          <p:nvPr>
            <p:ph idx="1"/>
          </p:nvPr>
        </p:nvSpPr>
        <p:spPr/>
        <p:txBody>
          <a:bodyPr>
            <a:normAutofit fontScale="92500"/>
          </a:bodyPr>
          <a:lstStyle/>
          <a:p>
            <a:pPr fontAlgn="base"/>
            <a:r>
              <a:rPr lang="nl-NL" b="1" dirty="0"/>
              <a:t>Tot een behoorlijke taakvervulling van bestuurders behoren in ieder geval:</a:t>
            </a:r>
            <a:endParaRPr lang="nl-NL" dirty="0"/>
          </a:p>
          <a:p>
            <a:pPr lvl="0"/>
            <a:r>
              <a:rPr lang="nl-NL" b="1" dirty="0"/>
              <a:t>Bestuurders zijn bekend met de statuten van de organisatie.</a:t>
            </a:r>
            <a:endParaRPr lang="nl-NL" dirty="0"/>
          </a:p>
          <a:p>
            <a:pPr lvl="0"/>
            <a:r>
              <a:rPr lang="nl-NL" b="1" dirty="0"/>
              <a:t>Bestuurders gaan geen (financiële) verplichtingen aan namens de organisatie waarvan bekend is dat de organisatie die niet kan nakomen.  </a:t>
            </a:r>
            <a:endParaRPr lang="nl-NL" dirty="0"/>
          </a:p>
          <a:p>
            <a:pPr lvl="0"/>
            <a:r>
              <a:rPr lang="nl-NL" b="1" dirty="0"/>
              <a:t>Bestuurders nemen maatregelen tegen voorzienbare (financiële) risico’s. Denk bijvoorbeeld aan organisatorische voorzieningen of verzekeringen.</a:t>
            </a:r>
            <a:endParaRPr lang="nl-NL" dirty="0"/>
          </a:p>
          <a:p>
            <a:endParaRPr lang="nl-NL" dirty="0"/>
          </a:p>
        </p:txBody>
      </p:sp>
    </p:spTree>
    <p:extLst>
      <p:ext uri="{BB962C8B-B14F-4D97-AF65-F5344CB8AC3E}">
        <p14:creationId xmlns:p14="http://schemas.microsoft.com/office/powerpoint/2010/main" val="74694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26375-858B-453F-93D6-B6247C13DFC4}"/>
              </a:ext>
            </a:extLst>
          </p:cNvPr>
          <p:cNvSpPr>
            <a:spLocks noGrp="1"/>
          </p:cNvSpPr>
          <p:nvPr>
            <p:ph type="title"/>
          </p:nvPr>
        </p:nvSpPr>
        <p:spPr/>
        <p:txBody>
          <a:bodyPr/>
          <a:lstStyle/>
          <a:p>
            <a:r>
              <a:rPr lang="nl-NL" dirty="0"/>
              <a:t>Verplichtingen bestuurders</a:t>
            </a:r>
          </a:p>
        </p:txBody>
      </p:sp>
      <p:sp>
        <p:nvSpPr>
          <p:cNvPr id="3" name="Tijdelijke aanduiding voor inhoud 2">
            <a:extLst>
              <a:ext uri="{FF2B5EF4-FFF2-40B4-BE49-F238E27FC236}">
                <a16:creationId xmlns:a16="http://schemas.microsoft.com/office/drawing/2014/main" id="{0462C314-C57C-4D94-A633-684F909A739B}"/>
              </a:ext>
            </a:extLst>
          </p:cNvPr>
          <p:cNvSpPr>
            <a:spLocks noGrp="1"/>
          </p:cNvSpPr>
          <p:nvPr>
            <p:ph idx="1"/>
          </p:nvPr>
        </p:nvSpPr>
        <p:spPr/>
        <p:txBody>
          <a:bodyPr>
            <a:normAutofit fontScale="85000" lnSpcReduction="20000"/>
          </a:bodyPr>
          <a:lstStyle/>
          <a:p>
            <a:pPr lvl="0"/>
            <a:r>
              <a:rPr lang="nl-NL" b="1" dirty="0"/>
              <a:t>Bestuurders vergewissen zich ervan dat collega-bestuurders hun taken en verplichtingen kunnen doen en dat het door een medebestuurder gevoerde beleid op zijn beleidsterrein, niet tot risico’s voor uw organisatie leidt?</a:t>
            </a:r>
            <a:endParaRPr lang="nl-NL" dirty="0"/>
          </a:p>
          <a:p>
            <a:pPr lvl="0"/>
            <a:r>
              <a:rPr lang="nl-NL" b="1" dirty="0"/>
              <a:t>Bestuurders vergaderen regelmatig en leggen onderling verantwoording af over de uitvoering van de taken. </a:t>
            </a:r>
            <a:endParaRPr lang="nl-NL" dirty="0"/>
          </a:p>
          <a:p>
            <a:pPr lvl="0"/>
            <a:r>
              <a:rPr lang="nl-NL" b="1" dirty="0"/>
              <a:t>Bestuurders zijn goed geïnformeerd over besluiten die genomen worden en leggen die vast. Wanneer er geen overeenstemming is, worden de bezwaren van bestuursleden ook opgeschreven (onder andere in notulen).</a:t>
            </a:r>
            <a:endParaRPr lang="nl-NL" dirty="0"/>
          </a:p>
          <a:p>
            <a:pPr lvl="0"/>
            <a:r>
              <a:rPr lang="nl-NL" b="1" dirty="0"/>
              <a:t>Bestuurders van organisaties die verplicht zijn om de balans of andere financiële gegevens bij het handelsregister openbaar te maken, doen dat op tijd en volgens de regels</a:t>
            </a:r>
            <a:r>
              <a:rPr lang="nl-NL" dirty="0"/>
              <a:t>.</a:t>
            </a:r>
          </a:p>
          <a:p>
            <a:endParaRPr lang="nl-NL" dirty="0"/>
          </a:p>
        </p:txBody>
      </p:sp>
    </p:spTree>
    <p:extLst>
      <p:ext uri="{BB962C8B-B14F-4D97-AF65-F5344CB8AC3E}">
        <p14:creationId xmlns:p14="http://schemas.microsoft.com/office/powerpoint/2010/main" val="400445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88D133-3778-4DFF-9580-EB649E09C1BE}"/>
              </a:ext>
            </a:extLst>
          </p:cNvPr>
          <p:cNvSpPr>
            <a:spLocks noGrp="1"/>
          </p:cNvSpPr>
          <p:nvPr>
            <p:ph type="title"/>
          </p:nvPr>
        </p:nvSpPr>
        <p:spPr/>
        <p:txBody>
          <a:bodyPr>
            <a:normAutofit fontScale="90000"/>
          </a:bodyPr>
          <a:lstStyle/>
          <a:p>
            <a:r>
              <a:rPr lang="nl-NL" b="1" dirty="0"/>
              <a:t>Belang van de eigen organisatie voorop</a:t>
            </a:r>
            <a:br>
              <a:rPr lang="nl-NL" b="1" dirty="0"/>
            </a:br>
            <a:endParaRPr lang="nl-NL" dirty="0"/>
          </a:p>
        </p:txBody>
      </p:sp>
      <p:sp>
        <p:nvSpPr>
          <p:cNvPr id="3" name="Tijdelijke aanduiding voor inhoud 2">
            <a:extLst>
              <a:ext uri="{FF2B5EF4-FFF2-40B4-BE49-F238E27FC236}">
                <a16:creationId xmlns:a16="http://schemas.microsoft.com/office/drawing/2014/main" id="{CD8BE515-8011-49DE-98FE-843663871A1A}"/>
              </a:ext>
            </a:extLst>
          </p:cNvPr>
          <p:cNvSpPr>
            <a:spLocks noGrp="1"/>
          </p:cNvSpPr>
          <p:nvPr>
            <p:ph idx="1"/>
          </p:nvPr>
        </p:nvSpPr>
        <p:spPr/>
        <p:txBody>
          <a:bodyPr/>
          <a:lstStyle/>
          <a:p>
            <a:pPr fontAlgn="base"/>
            <a:r>
              <a:rPr lang="nl-NL" b="1" dirty="0"/>
              <a:t>In de WBTR worden bestuurders en toezichthouders van verenigingen en stichtingen verplicht zich bij het vervullen van hun taak te richten op het belang van de rechtspersoon en de daaraan verbonden onderneming of organisatie.</a:t>
            </a:r>
            <a:endParaRPr lang="nl-NL" dirty="0"/>
          </a:p>
          <a:p>
            <a:endParaRPr lang="nl-NL" dirty="0"/>
          </a:p>
        </p:txBody>
      </p:sp>
    </p:spTree>
    <p:extLst>
      <p:ext uri="{BB962C8B-B14F-4D97-AF65-F5344CB8AC3E}">
        <p14:creationId xmlns:p14="http://schemas.microsoft.com/office/powerpoint/2010/main" val="110260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53571-E7AF-44AF-BFEE-7585385478E4}"/>
              </a:ext>
            </a:extLst>
          </p:cNvPr>
          <p:cNvSpPr>
            <a:spLocks noGrp="1"/>
          </p:cNvSpPr>
          <p:nvPr>
            <p:ph type="title"/>
          </p:nvPr>
        </p:nvSpPr>
        <p:spPr/>
        <p:txBody>
          <a:bodyPr/>
          <a:lstStyle/>
          <a:p>
            <a:r>
              <a:rPr lang="nl-NL" dirty="0"/>
              <a:t>Een tegenstrijdig belangregeling</a:t>
            </a:r>
          </a:p>
        </p:txBody>
      </p:sp>
      <p:sp>
        <p:nvSpPr>
          <p:cNvPr id="3" name="Tijdelijke aanduiding voor inhoud 2">
            <a:extLst>
              <a:ext uri="{FF2B5EF4-FFF2-40B4-BE49-F238E27FC236}">
                <a16:creationId xmlns:a16="http://schemas.microsoft.com/office/drawing/2014/main" id="{133501FB-44B6-4A33-B662-BE043664A5FC}"/>
              </a:ext>
            </a:extLst>
          </p:cNvPr>
          <p:cNvSpPr>
            <a:spLocks noGrp="1"/>
          </p:cNvSpPr>
          <p:nvPr>
            <p:ph idx="1"/>
          </p:nvPr>
        </p:nvSpPr>
        <p:spPr/>
        <p:txBody>
          <a:bodyPr/>
          <a:lstStyle/>
          <a:p>
            <a:r>
              <a:rPr lang="nl-NL" b="1" dirty="0"/>
              <a:t>Een bestuurder moet te allen tijde in het belang van de organisaties beslissen. Een bestuurslid dat een tegenstrijdig of eigen belang heeft bij een </a:t>
            </a:r>
            <a:r>
              <a:rPr lang="nl-NL" b="1" dirty="0" err="1"/>
              <a:t>bestuursbeslissing</a:t>
            </a:r>
            <a:r>
              <a:rPr lang="nl-NL" b="1" dirty="0"/>
              <a:t>, neemt niet deel aan de beraadslagingen en de besluitvorming daarover</a:t>
            </a:r>
            <a:r>
              <a:rPr lang="nl-NL" dirty="0"/>
              <a:t>. </a:t>
            </a:r>
          </a:p>
          <a:p>
            <a:r>
              <a:rPr lang="nl-NL" dirty="0"/>
              <a:t>Als alle bestuurders in een vereniging een tegenstrijdig belang hebben dan verschuift de beslissingsbevoegdheid naar de algemene vergadering van de vereniging</a:t>
            </a:r>
          </a:p>
        </p:txBody>
      </p:sp>
    </p:spTree>
    <p:extLst>
      <p:ext uri="{BB962C8B-B14F-4D97-AF65-F5344CB8AC3E}">
        <p14:creationId xmlns:p14="http://schemas.microsoft.com/office/powerpoint/2010/main" val="174896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CBC5D-77B1-4EE3-9EFA-06CC5CCE4AAF}"/>
              </a:ext>
            </a:extLst>
          </p:cNvPr>
          <p:cNvSpPr>
            <a:spLocks noGrp="1"/>
          </p:cNvSpPr>
          <p:nvPr>
            <p:ph type="title"/>
          </p:nvPr>
        </p:nvSpPr>
        <p:spPr/>
        <p:txBody>
          <a:bodyPr/>
          <a:lstStyle/>
          <a:p>
            <a:r>
              <a:rPr lang="nl-NL" dirty="0"/>
              <a:t>Regeling begrenzing meervoudig stemrecht</a:t>
            </a:r>
          </a:p>
        </p:txBody>
      </p:sp>
      <p:sp>
        <p:nvSpPr>
          <p:cNvPr id="3" name="Tijdelijke aanduiding voor inhoud 2">
            <a:extLst>
              <a:ext uri="{FF2B5EF4-FFF2-40B4-BE49-F238E27FC236}">
                <a16:creationId xmlns:a16="http://schemas.microsoft.com/office/drawing/2014/main" id="{CECB0841-B0C3-4F83-B928-39F16F0CA36E}"/>
              </a:ext>
            </a:extLst>
          </p:cNvPr>
          <p:cNvSpPr>
            <a:spLocks noGrp="1"/>
          </p:cNvSpPr>
          <p:nvPr>
            <p:ph idx="1"/>
          </p:nvPr>
        </p:nvSpPr>
        <p:spPr/>
        <p:txBody>
          <a:bodyPr>
            <a:normAutofit lnSpcReduction="10000"/>
          </a:bodyPr>
          <a:lstStyle/>
          <a:p>
            <a:r>
              <a:rPr lang="nl-NL" b="1" dirty="0"/>
              <a:t>Voor de vereniging en de stichting komt te gelden dat een bestuurder niet meer stemmen kan uitbrengen dan de andere bestuurders tezamen</a:t>
            </a:r>
            <a:br>
              <a:rPr lang="nl-NL" b="1" dirty="0"/>
            </a:br>
            <a:r>
              <a:rPr lang="nl-NL" b="1" dirty="0"/>
              <a:t>Wanneer het in statuten mogelijk is dat één bestuurder meer stemmen kan uitbrengen dan de andere bestuurders tezamen, dienen deze verenigingen en stichtingen de statuten aan te passen.</a:t>
            </a:r>
            <a:r>
              <a:rPr lang="nl-NL" dirty="0"/>
              <a:t> </a:t>
            </a:r>
          </a:p>
          <a:p>
            <a:r>
              <a:rPr lang="nl-NL" dirty="0"/>
              <a:t>Over 5 jaar (na 1 juli 2021) gaat de wet boven de statuten en is het niet meer toegestaan dat  één bestuurders meer stemmen heeft dan alle anderen tezamen. </a:t>
            </a:r>
          </a:p>
        </p:txBody>
      </p:sp>
    </p:spTree>
    <p:extLst>
      <p:ext uri="{BB962C8B-B14F-4D97-AF65-F5344CB8AC3E}">
        <p14:creationId xmlns:p14="http://schemas.microsoft.com/office/powerpoint/2010/main" val="366999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BA814-292B-4206-9997-B78064488385}"/>
              </a:ext>
            </a:extLst>
          </p:cNvPr>
          <p:cNvSpPr>
            <a:spLocks noGrp="1"/>
          </p:cNvSpPr>
          <p:nvPr>
            <p:ph type="title"/>
          </p:nvPr>
        </p:nvSpPr>
        <p:spPr/>
        <p:txBody>
          <a:bodyPr/>
          <a:lstStyle/>
          <a:p>
            <a:r>
              <a:rPr lang="nl-NL" dirty="0"/>
              <a:t>Ontstentenis- en beletregeling</a:t>
            </a:r>
          </a:p>
        </p:txBody>
      </p:sp>
      <p:sp>
        <p:nvSpPr>
          <p:cNvPr id="3" name="Tijdelijke aanduiding voor inhoud 2">
            <a:extLst>
              <a:ext uri="{FF2B5EF4-FFF2-40B4-BE49-F238E27FC236}">
                <a16:creationId xmlns:a16="http://schemas.microsoft.com/office/drawing/2014/main" id="{37EEF84D-D87E-471F-AF7E-B25E3403205F}"/>
              </a:ext>
            </a:extLst>
          </p:cNvPr>
          <p:cNvSpPr>
            <a:spLocks noGrp="1"/>
          </p:cNvSpPr>
          <p:nvPr>
            <p:ph idx="1"/>
          </p:nvPr>
        </p:nvSpPr>
        <p:spPr/>
        <p:txBody>
          <a:bodyPr>
            <a:normAutofit lnSpcReduction="10000"/>
          </a:bodyPr>
          <a:lstStyle/>
          <a:p>
            <a:r>
              <a:rPr lang="nl-NL" b="1" dirty="0"/>
              <a:t>De WBTR verplicht organisaties een ontstentenis- en beletregeling in de statuten op te nemen</a:t>
            </a:r>
            <a:r>
              <a:rPr lang="nl-NL" dirty="0"/>
              <a:t>. </a:t>
            </a:r>
          </a:p>
          <a:p>
            <a:r>
              <a:rPr lang="nl-NL" b="1" dirty="0"/>
              <a:t>Van ontstentenis is sprake als een bestuurder ophoudt bestuurder te zijn. </a:t>
            </a:r>
          </a:p>
          <a:p>
            <a:r>
              <a:rPr lang="nl-NL" b="1" dirty="0"/>
              <a:t>Met belet wordt gedoeld op de situatie dat een bestuurder tijdelijk zijn functie niet kan of niet mag uitoefenen. </a:t>
            </a:r>
          </a:p>
          <a:p>
            <a:r>
              <a:rPr lang="nl-NL" b="1" dirty="0"/>
              <a:t>Zo'n regeling is bedoeld om de activiteiten van de organisaties door te laten gaan bij afwezigheid van één of meer  bestuursleden.</a:t>
            </a:r>
            <a:r>
              <a:rPr lang="nl-NL" dirty="0"/>
              <a:t> </a:t>
            </a:r>
          </a:p>
        </p:txBody>
      </p:sp>
    </p:spTree>
    <p:extLst>
      <p:ext uri="{BB962C8B-B14F-4D97-AF65-F5344CB8AC3E}">
        <p14:creationId xmlns:p14="http://schemas.microsoft.com/office/powerpoint/2010/main" val="105788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BA814-292B-4206-9997-B78064488385}"/>
              </a:ext>
            </a:extLst>
          </p:cNvPr>
          <p:cNvSpPr>
            <a:spLocks noGrp="1"/>
          </p:cNvSpPr>
          <p:nvPr>
            <p:ph type="title"/>
          </p:nvPr>
        </p:nvSpPr>
        <p:spPr/>
        <p:txBody>
          <a:bodyPr/>
          <a:lstStyle/>
          <a:p>
            <a:r>
              <a:rPr lang="nl-NL" dirty="0"/>
              <a:t>Ontstentenis- en beletregeling</a:t>
            </a:r>
          </a:p>
        </p:txBody>
      </p:sp>
      <p:sp>
        <p:nvSpPr>
          <p:cNvPr id="3" name="Tijdelijke aanduiding voor inhoud 2">
            <a:extLst>
              <a:ext uri="{FF2B5EF4-FFF2-40B4-BE49-F238E27FC236}">
                <a16:creationId xmlns:a16="http://schemas.microsoft.com/office/drawing/2014/main" id="{37EEF84D-D87E-471F-AF7E-B25E3403205F}"/>
              </a:ext>
            </a:extLst>
          </p:cNvPr>
          <p:cNvSpPr>
            <a:spLocks noGrp="1"/>
          </p:cNvSpPr>
          <p:nvPr>
            <p:ph idx="1"/>
          </p:nvPr>
        </p:nvSpPr>
        <p:spPr/>
        <p:txBody>
          <a:bodyPr>
            <a:normAutofit/>
          </a:bodyPr>
          <a:lstStyle/>
          <a:p>
            <a:pPr fontAlgn="base"/>
            <a:r>
              <a:rPr lang="nl-NL" dirty="0"/>
              <a:t>Gebruikelijk is dat de overige bestuurders (tijdelijk) bij afwezigheid van een of meer bestuurders met het besturen belast zijn. </a:t>
            </a:r>
          </a:p>
          <a:p>
            <a:pPr fontAlgn="base"/>
            <a:r>
              <a:rPr lang="nl-NL" dirty="0"/>
              <a:t>In de situatie dat er nog maar 1 bestuurder over is of alle bestuurders weg zijn, dan is de opdracht aan de Algemene Vergadering om een persoon aan te wijzen die de organisatie bestuurt. </a:t>
            </a:r>
          </a:p>
        </p:txBody>
      </p:sp>
    </p:spTree>
    <p:extLst>
      <p:ext uri="{BB962C8B-B14F-4D97-AF65-F5344CB8AC3E}">
        <p14:creationId xmlns:p14="http://schemas.microsoft.com/office/powerpoint/2010/main" val="26115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4E6D5-5B12-4150-A753-BA7801CCB55E}"/>
              </a:ext>
            </a:extLst>
          </p:cNvPr>
          <p:cNvSpPr>
            <a:spLocks noGrp="1"/>
          </p:cNvSpPr>
          <p:nvPr>
            <p:ph type="title"/>
          </p:nvPr>
        </p:nvSpPr>
        <p:spPr/>
        <p:txBody>
          <a:bodyPr/>
          <a:lstStyle/>
          <a:p>
            <a:r>
              <a:rPr lang="nl-NL" dirty="0"/>
              <a:t>Bindende voordracht</a:t>
            </a:r>
          </a:p>
        </p:txBody>
      </p:sp>
      <p:sp>
        <p:nvSpPr>
          <p:cNvPr id="3" name="Tijdelijke aanduiding voor inhoud 2">
            <a:extLst>
              <a:ext uri="{FF2B5EF4-FFF2-40B4-BE49-F238E27FC236}">
                <a16:creationId xmlns:a16="http://schemas.microsoft.com/office/drawing/2014/main" id="{B4DF6C73-954B-4EC8-83BA-0B156FA0C28A}"/>
              </a:ext>
            </a:extLst>
          </p:cNvPr>
          <p:cNvSpPr>
            <a:spLocks noGrp="1"/>
          </p:cNvSpPr>
          <p:nvPr>
            <p:ph idx="1"/>
          </p:nvPr>
        </p:nvSpPr>
        <p:spPr/>
        <p:txBody>
          <a:bodyPr/>
          <a:lstStyle/>
          <a:p>
            <a:r>
              <a:rPr lang="nl-NL" b="1" dirty="0"/>
              <a:t>Wanneer er bij het benoemen van nieuwe bestuurders maar 1 kandidaat is, wordt in de regel besloten deze kandidaat als bestuurder aan te stellen. </a:t>
            </a:r>
          </a:p>
          <a:p>
            <a:r>
              <a:rPr lang="nl-NL" b="1" dirty="0"/>
              <a:t>Dit bindende karakter van de voordracht kan door de ALV worden opgeheven door een 2/3 meerderheid</a:t>
            </a:r>
            <a:endParaRPr lang="nl-NL" dirty="0"/>
          </a:p>
        </p:txBody>
      </p:sp>
    </p:spTree>
    <p:extLst>
      <p:ext uri="{BB962C8B-B14F-4D97-AF65-F5344CB8AC3E}">
        <p14:creationId xmlns:p14="http://schemas.microsoft.com/office/powerpoint/2010/main" val="224730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DC63B-4BF1-41B6-BB7D-09E6B9967E5E}"/>
              </a:ext>
            </a:extLst>
          </p:cNvPr>
          <p:cNvSpPr>
            <a:spLocks noGrp="1"/>
          </p:cNvSpPr>
          <p:nvPr>
            <p:ph type="title"/>
          </p:nvPr>
        </p:nvSpPr>
        <p:spPr/>
        <p:txBody>
          <a:bodyPr/>
          <a:lstStyle/>
          <a:p>
            <a:r>
              <a:rPr lang="nl-NL" dirty="0"/>
              <a:t>Doel wetgeving</a:t>
            </a:r>
          </a:p>
        </p:txBody>
      </p:sp>
      <p:sp>
        <p:nvSpPr>
          <p:cNvPr id="3" name="Tijdelijke aanduiding voor inhoud 2">
            <a:extLst>
              <a:ext uri="{FF2B5EF4-FFF2-40B4-BE49-F238E27FC236}">
                <a16:creationId xmlns:a16="http://schemas.microsoft.com/office/drawing/2014/main" id="{EFEFC2F9-561F-44BF-8E00-8AB3ACA9D2B5}"/>
              </a:ext>
            </a:extLst>
          </p:cNvPr>
          <p:cNvSpPr>
            <a:spLocks noGrp="1"/>
          </p:cNvSpPr>
          <p:nvPr>
            <p:ph idx="1"/>
          </p:nvPr>
        </p:nvSpPr>
        <p:spPr/>
        <p:txBody>
          <a:bodyPr/>
          <a:lstStyle/>
          <a:p>
            <a:r>
              <a:rPr lang="nl-NL" dirty="0"/>
              <a:t>De Wet Bestuur en Toezicht Rechtspersonen (WBTR) is bedoeld om wanbestuur, onverantwoordelijk financieel beheer, misbruik van positie en andere ongewenste activiteiten binnen besturen te voorkomen</a:t>
            </a:r>
          </a:p>
          <a:p>
            <a:endParaRPr lang="nl-NL" dirty="0"/>
          </a:p>
        </p:txBody>
      </p:sp>
    </p:spTree>
    <p:extLst>
      <p:ext uri="{BB962C8B-B14F-4D97-AF65-F5344CB8AC3E}">
        <p14:creationId xmlns:p14="http://schemas.microsoft.com/office/powerpoint/2010/main" val="324725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8A88A-0BAE-4DBD-899A-881AA5E4B1F6}"/>
              </a:ext>
            </a:extLst>
          </p:cNvPr>
          <p:cNvSpPr>
            <a:spLocks noGrp="1"/>
          </p:cNvSpPr>
          <p:nvPr>
            <p:ph type="title"/>
          </p:nvPr>
        </p:nvSpPr>
        <p:spPr/>
        <p:txBody>
          <a:bodyPr/>
          <a:lstStyle/>
          <a:p>
            <a:r>
              <a:rPr lang="nl-NL" dirty="0"/>
              <a:t>Raadgevende stem</a:t>
            </a:r>
          </a:p>
        </p:txBody>
      </p:sp>
      <p:sp>
        <p:nvSpPr>
          <p:cNvPr id="3" name="Tijdelijke aanduiding voor inhoud 2">
            <a:extLst>
              <a:ext uri="{FF2B5EF4-FFF2-40B4-BE49-F238E27FC236}">
                <a16:creationId xmlns:a16="http://schemas.microsoft.com/office/drawing/2014/main" id="{2D4F64A1-A7A5-499E-9660-3766533FF857}"/>
              </a:ext>
            </a:extLst>
          </p:cNvPr>
          <p:cNvSpPr>
            <a:spLocks noGrp="1"/>
          </p:cNvSpPr>
          <p:nvPr>
            <p:ph idx="1"/>
          </p:nvPr>
        </p:nvSpPr>
        <p:spPr/>
        <p:txBody>
          <a:bodyPr/>
          <a:lstStyle/>
          <a:p>
            <a:r>
              <a:rPr lang="nl-NL" b="1" dirty="0"/>
              <a:t>Op grond van de WBTR hebben bestuurders van verenigingen een raadgevende stem in algemene vergaderingen.</a:t>
            </a:r>
            <a:r>
              <a:rPr lang="nl-NL" dirty="0"/>
              <a:t> </a:t>
            </a:r>
          </a:p>
          <a:p>
            <a:r>
              <a:rPr lang="nl-NL" b="1" dirty="0"/>
              <a:t>Daarmee kunnen bestuurders in de ALV hun visie geven op voorgenomen besluiten, zodat daar rekening mee gehouden wordt</a:t>
            </a:r>
            <a:r>
              <a:rPr lang="nl-NL" dirty="0"/>
              <a:t>. </a:t>
            </a:r>
          </a:p>
          <a:p>
            <a:r>
              <a:rPr lang="nl-NL" dirty="0"/>
              <a:t>Wanneer bestuurders niet de kans krijgen of hebben hun advies te geven dan kan het besluit ongedaan gemaakt worden. Hetzelfde geldt voor besluiten die buiten de ALV zijn genomen</a:t>
            </a:r>
          </a:p>
        </p:txBody>
      </p:sp>
    </p:spTree>
    <p:extLst>
      <p:ext uri="{BB962C8B-B14F-4D97-AF65-F5344CB8AC3E}">
        <p14:creationId xmlns:p14="http://schemas.microsoft.com/office/powerpoint/2010/main" val="171377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02A5A-2D05-4324-89C1-A89ED173B42B}"/>
              </a:ext>
            </a:extLst>
          </p:cNvPr>
          <p:cNvSpPr>
            <a:spLocks noGrp="1"/>
          </p:cNvSpPr>
          <p:nvPr>
            <p:ph type="title"/>
          </p:nvPr>
        </p:nvSpPr>
        <p:spPr/>
        <p:txBody>
          <a:bodyPr/>
          <a:lstStyle/>
          <a:p>
            <a:r>
              <a:rPr lang="nl-NL" dirty="0"/>
              <a:t>Ontslag van bestuurders van stichtingen</a:t>
            </a:r>
          </a:p>
        </p:txBody>
      </p:sp>
      <p:sp>
        <p:nvSpPr>
          <p:cNvPr id="3" name="Tijdelijke aanduiding voor inhoud 2">
            <a:extLst>
              <a:ext uri="{FF2B5EF4-FFF2-40B4-BE49-F238E27FC236}">
                <a16:creationId xmlns:a16="http://schemas.microsoft.com/office/drawing/2014/main" id="{D6E336A1-7593-4FCC-ADE0-A73F930EE2A1}"/>
              </a:ext>
            </a:extLst>
          </p:cNvPr>
          <p:cNvSpPr>
            <a:spLocks noGrp="1"/>
          </p:cNvSpPr>
          <p:nvPr>
            <p:ph idx="1"/>
          </p:nvPr>
        </p:nvSpPr>
        <p:spPr/>
        <p:txBody>
          <a:bodyPr>
            <a:normAutofit fontScale="92500" lnSpcReduction="10000"/>
          </a:bodyPr>
          <a:lstStyle/>
          <a:p>
            <a:pPr fontAlgn="base"/>
            <a:r>
              <a:rPr lang="nl-NL" b="1" dirty="0"/>
              <a:t>Tot slot is in de WBTR opgenomen dat een bestuurder van een stichting door de rechter kan worden ontslagen wegens:</a:t>
            </a:r>
            <a:endParaRPr lang="nl-NL" dirty="0"/>
          </a:p>
          <a:p>
            <a:pPr lvl="0"/>
            <a:r>
              <a:rPr lang="nl-NL" b="1" dirty="0"/>
              <a:t>Verwaarlozing van zijn taak.</a:t>
            </a:r>
            <a:endParaRPr lang="nl-NL" dirty="0"/>
          </a:p>
          <a:p>
            <a:pPr lvl="0"/>
            <a:r>
              <a:rPr lang="nl-NL" b="1" dirty="0"/>
              <a:t>Andere gewichtige redenen.</a:t>
            </a:r>
            <a:endParaRPr lang="nl-NL" dirty="0"/>
          </a:p>
          <a:p>
            <a:pPr lvl="0"/>
            <a:r>
              <a:rPr lang="nl-NL" b="1" dirty="0"/>
              <a:t>Ingrijpende wijziging van omstandigheden op grond waarvan het voortduren van het </a:t>
            </a:r>
            <a:r>
              <a:rPr lang="nl-NL" b="1" dirty="0" err="1"/>
              <a:t>bestuurderschap</a:t>
            </a:r>
            <a:r>
              <a:rPr lang="nl-NL" b="1" dirty="0"/>
              <a:t> in redelijkheid niet geduld kan worden.</a:t>
            </a:r>
            <a:endParaRPr lang="nl-NL" dirty="0"/>
          </a:p>
          <a:p>
            <a:r>
              <a:rPr lang="nl-NL" b="1" dirty="0"/>
              <a:t>Het niet of niet behoorlijk voldoen aan een bevel van de voorzieningenrechter</a:t>
            </a:r>
            <a:r>
              <a:rPr lang="nl-NL" dirty="0"/>
              <a:t> (artikel 2:298 lid 1</a:t>
            </a:r>
          </a:p>
        </p:txBody>
      </p:sp>
    </p:spTree>
    <p:extLst>
      <p:ext uri="{BB962C8B-B14F-4D97-AF65-F5344CB8AC3E}">
        <p14:creationId xmlns:p14="http://schemas.microsoft.com/office/powerpoint/2010/main" val="335062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74AE2-8510-4B33-A9C9-CAEE2D8DC8DF}"/>
              </a:ext>
            </a:extLst>
          </p:cNvPr>
          <p:cNvSpPr>
            <a:spLocks noGrp="1"/>
          </p:cNvSpPr>
          <p:nvPr>
            <p:ph type="title"/>
          </p:nvPr>
        </p:nvSpPr>
        <p:spPr/>
        <p:txBody>
          <a:bodyPr/>
          <a:lstStyle/>
          <a:p>
            <a:r>
              <a:rPr lang="nl-NL" dirty="0"/>
              <a:t>Stappenplan</a:t>
            </a:r>
          </a:p>
        </p:txBody>
      </p:sp>
      <p:sp>
        <p:nvSpPr>
          <p:cNvPr id="3" name="Tijdelijke aanduiding voor inhoud 2">
            <a:extLst>
              <a:ext uri="{FF2B5EF4-FFF2-40B4-BE49-F238E27FC236}">
                <a16:creationId xmlns:a16="http://schemas.microsoft.com/office/drawing/2014/main" id="{5F2935E1-5E42-45FC-B2AB-7EB1149AE1E1}"/>
              </a:ext>
            </a:extLst>
          </p:cNvPr>
          <p:cNvSpPr>
            <a:spLocks noGrp="1"/>
          </p:cNvSpPr>
          <p:nvPr>
            <p:ph idx="1"/>
          </p:nvPr>
        </p:nvSpPr>
        <p:spPr/>
        <p:txBody>
          <a:bodyPr>
            <a:normAutofit fontScale="62500" lnSpcReduction="20000"/>
          </a:bodyPr>
          <a:lstStyle/>
          <a:p>
            <a:pPr lvl="0"/>
            <a:r>
              <a:rPr lang="nl-NL" dirty="0"/>
              <a:t>WBTR introductie en uitleg</a:t>
            </a:r>
          </a:p>
          <a:p>
            <a:pPr lvl="0"/>
            <a:r>
              <a:rPr lang="nl-NL" dirty="0"/>
              <a:t>Goed bestuur</a:t>
            </a:r>
          </a:p>
          <a:p>
            <a:pPr lvl="0"/>
            <a:r>
              <a:rPr lang="nl-NL" dirty="0"/>
              <a:t>Aansprakelijkheid van bestuursleden</a:t>
            </a:r>
          </a:p>
          <a:p>
            <a:pPr lvl="0"/>
            <a:r>
              <a:rPr lang="nl-NL" dirty="0"/>
              <a:t>Tegenstrijdig belang</a:t>
            </a:r>
          </a:p>
          <a:p>
            <a:pPr lvl="0"/>
            <a:r>
              <a:rPr lang="nl-NL" dirty="0"/>
              <a:t>Afwezigheid van één of meer bestuursleden</a:t>
            </a:r>
          </a:p>
          <a:p>
            <a:pPr lvl="0"/>
            <a:r>
              <a:rPr lang="nl-NL" dirty="0"/>
              <a:t>Meervoudig stemrecht</a:t>
            </a:r>
          </a:p>
          <a:p>
            <a:pPr lvl="0"/>
            <a:r>
              <a:rPr lang="nl-NL" dirty="0"/>
              <a:t>Toezicht</a:t>
            </a:r>
          </a:p>
          <a:p>
            <a:pPr lvl="0"/>
            <a:r>
              <a:rPr lang="nl-NL" dirty="0"/>
              <a:t>Bindende voordracht van bestuurders</a:t>
            </a:r>
          </a:p>
          <a:p>
            <a:pPr lvl="0"/>
            <a:r>
              <a:rPr lang="nl-NL" dirty="0"/>
              <a:t>Raadgevende stem</a:t>
            </a:r>
          </a:p>
          <a:p>
            <a:pPr lvl="0"/>
            <a:r>
              <a:rPr lang="nl-NL" dirty="0"/>
              <a:t>Interne borging en statuten</a:t>
            </a:r>
          </a:p>
          <a:p>
            <a:endParaRPr lang="nl-NL" dirty="0"/>
          </a:p>
        </p:txBody>
      </p:sp>
    </p:spTree>
    <p:extLst>
      <p:ext uri="{BB962C8B-B14F-4D97-AF65-F5344CB8AC3E}">
        <p14:creationId xmlns:p14="http://schemas.microsoft.com/office/powerpoint/2010/main" val="2448613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2460D-9BD7-4DD6-8296-0BE06BF1D25C}"/>
              </a:ext>
            </a:extLst>
          </p:cNvPr>
          <p:cNvSpPr>
            <a:spLocks noGrp="1"/>
          </p:cNvSpPr>
          <p:nvPr>
            <p:ph type="title"/>
          </p:nvPr>
        </p:nvSpPr>
        <p:spPr/>
        <p:txBody>
          <a:bodyPr/>
          <a:lstStyle/>
          <a:p>
            <a:r>
              <a:rPr lang="nl-NL" dirty="0"/>
              <a:t>WBTR= goed bestuur </a:t>
            </a:r>
          </a:p>
        </p:txBody>
      </p:sp>
      <p:sp>
        <p:nvSpPr>
          <p:cNvPr id="3" name="Tijdelijke aanduiding voor inhoud 2">
            <a:extLst>
              <a:ext uri="{FF2B5EF4-FFF2-40B4-BE49-F238E27FC236}">
                <a16:creationId xmlns:a16="http://schemas.microsoft.com/office/drawing/2014/main" id="{7EA4743C-4255-43AE-83CA-49463027C232}"/>
              </a:ext>
            </a:extLst>
          </p:cNvPr>
          <p:cNvSpPr>
            <a:spLocks noGrp="1"/>
          </p:cNvSpPr>
          <p:nvPr>
            <p:ph idx="1"/>
          </p:nvPr>
        </p:nvSpPr>
        <p:spPr/>
        <p:txBody>
          <a:bodyPr/>
          <a:lstStyle/>
          <a:p>
            <a:r>
              <a:rPr lang="nl-NL" dirty="0"/>
              <a:t>De wet is gericht op ‘goed bestuur’ van alle rechtspersonen in Nederland. Het bestuur heeft een belangrijke verantwoordelijkheid, of het nou een kleine of grote organisatie is. </a:t>
            </a:r>
            <a:r>
              <a:rPr lang="nl-NL" b="1" dirty="0"/>
              <a:t>Ze hebben de zorg voor veiligheid, een gezonde financiële situatie en het bereiken van de gestelde doelen</a:t>
            </a:r>
            <a:r>
              <a:rPr lang="nl-NL" dirty="0"/>
              <a:t>. </a:t>
            </a:r>
            <a:r>
              <a:rPr lang="nl-NL" b="1" dirty="0"/>
              <a:t>Het maken van goede afspraken en het opvolgen daarvan is essentieel</a:t>
            </a:r>
            <a:endParaRPr lang="nl-NL" dirty="0"/>
          </a:p>
        </p:txBody>
      </p:sp>
    </p:spTree>
    <p:extLst>
      <p:ext uri="{BB962C8B-B14F-4D97-AF65-F5344CB8AC3E}">
        <p14:creationId xmlns:p14="http://schemas.microsoft.com/office/powerpoint/2010/main" val="161564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C406A-9925-4469-83B3-D1B2ABB86F38}"/>
              </a:ext>
            </a:extLst>
          </p:cNvPr>
          <p:cNvSpPr>
            <a:spLocks noGrp="1"/>
          </p:cNvSpPr>
          <p:nvPr>
            <p:ph type="title"/>
          </p:nvPr>
        </p:nvSpPr>
        <p:spPr/>
        <p:txBody>
          <a:bodyPr/>
          <a:lstStyle/>
          <a:p>
            <a:r>
              <a:rPr lang="nl-NL" dirty="0"/>
              <a:t>Wat vraagt dit van jou als bestuurder</a:t>
            </a:r>
          </a:p>
        </p:txBody>
      </p:sp>
      <p:sp>
        <p:nvSpPr>
          <p:cNvPr id="3" name="Tijdelijke aanduiding voor inhoud 2">
            <a:extLst>
              <a:ext uri="{FF2B5EF4-FFF2-40B4-BE49-F238E27FC236}">
                <a16:creationId xmlns:a16="http://schemas.microsoft.com/office/drawing/2014/main" id="{7DB3B565-9EE2-43BE-A88D-AAB84CFAA4E0}"/>
              </a:ext>
            </a:extLst>
          </p:cNvPr>
          <p:cNvSpPr>
            <a:spLocks noGrp="1"/>
          </p:cNvSpPr>
          <p:nvPr>
            <p:ph idx="1"/>
          </p:nvPr>
        </p:nvSpPr>
        <p:spPr/>
        <p:txBody>
          <a:bodyPr>
            <a:normAutofit fontScale="92500" lnSpcReduction="10000"/>
          </a:bodyPr>
          <a:lstStyle/>
          <a:p>
            <a:r>
              <a:rPr lang="nl-NL" dirty="0"/>
              <a:t>Het is van belang om met elkaar in gesprek te gaan en de onderwerpen die in de wet staan door te nemen. </a:t>
            </a:r>
          </a:p>
          <a:p>
            <a:r>
              <a:rPr lang="nl-NL" dirty="0"/>
              <a:t>Een aantal zaken zul je mogelijk al goed geregeld hebben, een aantal verdienen vast nog aandacht. </a:t>
            </a:r>
          </a:p>
          <a:p>
            <a:r>
              <a:rPr lang="nl-NL" b="1" dirty="0"/>
              <a:t>Met je bestuur maak je daar afspraken over en deze leg je vast in je eigen documenten, bijvoorbeeld je procedures of je reglement</a:t>
            </a:r>
            <a:r>
              <a:rPr lang="nl-NL" dirty="0"/>
              <a:t>. </a:t>
            </a:r>
          </a:p>
          <a:p>
            <a:r>
              <a:rPr lang="nl-NL" b="1" dirty="0"/>
              <a:t>Enkele van de onderwerpen zul je ook in de statuten van je vereniging of stichting moeten vastleggen</a:t>
            </a:r>
            <a:r>
              <a:rPr lang="nl-NL" dirty="0"/>
              <a:t>, maar dat laatste hoeft niet voor 1 juli 2021. </a:t>
            </a:r>
            <a:r>
              <a:rPr lang="nl-NL" b="1" dirty="0"/>
              <a:t>De wet geeft vijf jaar om aanpassingen te doen</a:t>
            </a:r>
            <a:endParaRPr lang="nl-NL" dirty="0"/>
          </a:p>
        </p:txBody>
      </p:sp>
    </p:spTree>
    <p:extLst>
      <p:ext uri="{BB962C8B-B14F-4D97-AF65-F5344CB8AC3E}">
        <p14:creationId xmlns:p14="http://schemas.microsoft.com/office/powerpoint/2010/main" val="170632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444D2-97F3-4F72-BB33-55F88680EB2E}"/>
              </a:ext>
            </a:extLst>
          </p:cNvPr>
          <p:cNvSpPr>
            <a:spLocks noGrp="1"/>
          </p:cNvSpPr>
          <p:nvPr>
            <p:ph type="title"/>
          </p:nvPr>
        </p:nvSpPr>
        <p:spPr/>
        <p:txBody>
          <a:bodyPr/>
          <a:lstStyle/>
          <a:p>
            <a:r>
              <a:rPr lang="nl-NL" dirty="0"/>
              <a:t>Wat brengt dit jou als bestuurder ?</a:t>
            </a:r>
          </a:p>
        </p:txBody>
      </p:sp>
      <p:sp>
        <p:nvSpPr>
          <p:cNvPr id="3" name="Tijdelijke aanduiding voor inhoud 2">
            <a:extLst>
              <a:ext uri="{FF2B5EF4-FFF2-40B4-BE49-F238E27FC236}">
                <a16:creationId xmlns:a16="http://schemas.microsoft.com/office/drawing/2014/main" id="{0A869865-BA21-4C6E-9D67-DC4EACA92324}"/>
              </a:ext>
            </a:extLst>
          </p:cNvPr>
          <p:cNvSpPr>
            <a:spLocks noGrp="1"/>
          </p:cNvSpPr>
          <p:nvPr>
            <p:ph idx="1"/>
          </p:nvPr>
        </p:nvSpPr>
        <p:spPr/>
        <p:txBody>
          <a:bodyPr/>
          <a:lstStyle/>
          <a:p>
            <a:r>
              <a:rPr lang="nl-NL" dirty="0"/>
              <a:t>Het is even werk, maar wanneer je je hierin verdiept, versterk je het bestuur. Ook vóór deze wet was goed besturen belangrijk. Niet alleen om de organisatie te beschermen, maar ook jezelf als vrijwilliger</a:t>
            </a:r>
            <a:r>
              <a:rPr lang="nl-NL"/>
              <a:t>. </a:t>
            </a:r>
          </a:p>
          <a:p>
            <a:r>
              <a:rPr lang="nl-NL" b="1"/>
              <a:t>Deze </a:t>
            </a:r>
            <a:r>
              <a:rPr lang="nl-NL" b="1" dirty="0"/>
              <a:t>wet is een aanleiding om je afspraken en beleid weer eens onder de loep te nemen</a:t>
            </a:r>
            <a:r>
              <a:rPr lang="nl-NL" dirty="0"/>
              <a:t>. </a:t>
            </a:r>
            <a:r>
              <a:rPr lang="nl-NL" b="1" dirty="0"/>
              <a:t>Daarmee weet je waar je aan toe bent, wat je moet doen en voorkom je problemen in de organisatie.</a:t>
            </a:r>
            <a:endParaRPr lang="nl-NL" dirty="0"/>
          </a:p>
          <a:p>
            <a:endParaRPr lang="nl-NL" dirty="0"/>
          </a:p>
        </p:txBody>
      </p:sp>
    </p:spTree>
    <p:extLst>
      <p:ext uri="{BB962C8B-B14F-4D97-AF65-F5344CB8AC3E}">
        <p14:creationId xmlns:p14="http://schemas.microsoft.com/office/powerpoint/2010/main" val="2677416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8F15C-0072-438A-AAEF-55689B1BCCC7}"/>
              </a:ext>
            </a:extLst>
          </p:cNvPr>
          <p:cNvSpPr>
            <a:spLocks noGrp="1"/>
          </p:cNvSpPr>
          <p:nvPr>
            <p:ph type="title"/>
          </p:nvPr>
        </p:nvSpPr>
        <p:spPr/>
        <p:txBody>
          <a:bodyPr/>
          <a:lstStyle/>
          <a:p>
            <a:r>
              <a:rPr lang="nl-NL" dirty="0"/>
              <a:t>Hoe pak je dit als bestuurder aan ?</a:t>
            </a:r>
          </a:p>
        </p:txBody>
      </p:sp>
      <p:sp>
        <p:nvSpPr>
          <p:cNvPr id="3" name="Tijdelijke aanduiding voor inhoud 2">
            <a:extLst>
              <a:ext uri="{FF2B5EF4-FFF2-40B4-BE49-F238E27FC236}">
                <a16:creationId xmlns:a16="http://schemas.microsoft.com/office/drawing/2014/main" id="{6127544B-B51A-4504-BDA0-35659E8D6655}"/>
              </a:ext>
            </a:extLst>
          </p:cNvPr>
          <p:cNvSpPr>
            <a:spLocks noGrp="1"/>
          </p:cNvSpPr>
          <p:nvPr>
            <p:ph idx="1"/>
          </p:nvPr>
        </p:nvSpPr>
        <p:spPr/>
        <p:txBody>
          <a:bodyPr/>
          <a:lstStyle/>
          <a:p>
            <a:r>
              <a:rPr lang="nl-NL" b="1" dirty="0"/>
              <a:t>Wijs één of twee bestuurders aan die hierin het voortouw nemen en plan één of twee bestuursvergaderingen in.</a:t>
            </a:r>
            <a:r>
              <a:rPr lang="nl-NL" dirty="0"/>
              <a:t> </a:t>
            </a:r>
            <a:r>
              <a:rPr lang="nl-NL" b="1" dirty="0"/>
              <a:t>Op die vergaderingen bespreek je hoe jullie omgaan met de onderwerpen uit de wet. De uitkomsten leg je vast</a:t>
            </a:r>
            <a:endParaRPr lang="nl-NL" dirty="0"/>
          </a:p>
        </p:txBody>
      </p:sp>
    </p:spTree>
    <p:extLst>
      <p:ext uri="{BB962C8B-B14F-4D97-AF65-F5344CB8AC3E}">
        <p14:creationId xmlns:p14="http://schemas.microsoft.com/office/powerpoint/2010/main" val="4172160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93681-B839-4854-92AF-DBCE3DD0DB88}"/>
              </a:ext>
            </a:extLst>
          </p:cNvPr>
          <p:cNvSpPr>
            <a:spLocks noGrp="1"/>
          </p:cNvSpPr>
          <p:nvPr>
            <p:ph type="title"/>
          </p:nvPr>
        </p:nvSpPr>
        <p:spPr/>
        <p:txBody>
          <a:bodyPr/>
          <a:lstStyle/>
          <a:p>
            <a:r>
              <a:rPr lang="nl-NL" dirty="0"/>
              <a:t>Wat is goed besturen</a:t>
            </a:r>
          </a:p>
        </p:txBody>
      </p:sp>
      <p:sp>
        <p:nvSpPr>
          <p:cNvPr id="3" name="Tijdelijke aanduiding voor inhoud 2">
            <a:extLst>
              <a:ext uri="{FF2B5EF4-FFF2-40B4-BE49-F238E27FC236}">
                <a16:creationId xmlns:a16="http://schemas.microsoft.com/office/drawing/2014/main" id="{82F67E8B-9B53-4AA4-9A14-4A2B0007A81C}"/>
              </a:ext>
            </a:extLst>
          </p:cNvPr>
          <p:cNvSpPr>
            <a:spLocks noGrp="1"/>
          </p:cNvSpPr>
          <p:nvPr>
            <p:ph idx="1"/>
          </p:nvPr>
        </p:nvSpPr>
        <p:spPr/>
        <p:txBody>
          <a:bodyPr>
            <a:normAutofit fontScale="85000" lnSpcReduction="20000"/>
          </a:bodyPr>
          <a:lstStyle/>
          <a:p>
            <a:r>
              <a:rPr lang="nl-NL" dirty="0"/>
              <a:t>Besturen doen het goed als:</a:t>
            </a:r>
          </a:p>
          <a:p>
            <a:pPr lvl="0"/>
            <a:r>
              <a:rPr lang="nl-NL" b="1" dirty="0"/>
              <a:t>Ze gemeenschappelijk verantwoordelijkheid nemen voor goed bestuur. Bijvoorbeeld door elkaar goed te informeren en te betrekken bij alle onderwerpen. Alleen je eigen stukje is niet goed genoeg, je bent ook verantwoordelijk voor het werk van je collega-bestuursleden.</a:t>
            </a:r>
            <a:endParaRPr lang="nl-NL" dirty="0"/>
          </a:p>
          <a:p>
            <a:pPr lvl="0"/>
            <a:r>
              <a:rPr lang="nl-NL" b="1" dirty="0"/>
              <a:t>Besluitvorming plaatsvindt volgens de wet, de statuten, interne reglementen en afspraken. Dat iedereen weet wat de spelregels zijn en zich er ook aan houdt.</a:t>
            </a:r>
            <a:endParaRPr lang="nl-NL" dirty="0"/>
          </a:p>
          <a:p>
            <a:pPr lvl="0"/>
            <a:r>
              <a:rPr lang="nl-NL" b="1" dirty="0"/>
              <a:t>Alle beslissingen, inspanningen en uitgaven in het belang van de vereniging zijn en je kunt uitleggen hoe wat je beslist, doet of uitgeeft bijdraagt aan het bevorderen, in stand houden van de vogelvereniging</a:t>
            </a:r>
            <a:endParaRPr lang="nl-NL" dirty="0"/>
          </a:p>
          <a:p>
            <a:endParaRPr lang="nl-NL" dirty="0"/>
          </a:p>
        </p:txBody>
      </p:sp>
    </p:spTree>
    <p:extLst>
      <p:ext uri="{BB962C8B-B14F-4D97-AF65-F5344CB8AC3E}">
        <p14:creationId xmlns:p14="http://schemas.microsoft.com/office/powerpoint/2010/main" val="4090541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93681-B839-4854-92AF-DBCE3DD0DB88}"/>
              </a:ext>
            </a:extLst>
          </p:cNvPr>
          <p:cNvSpPr>
            <a:spLocks noGrp="1"/>
          </p:cNvSpPr>
          <p:nvPr>
            <p:ph type="title"/>
          </p:nvPr>
        </p:nvSpPr>
        <p:spPr/>
        <p:txBody>
          <a:bodyPr/>
          <a:lstStyle/>
          <a:p>
            <a:r>
              <a:rPr lang="nl-NL" dirty="0"/>
              <a:t>Wat is goed besturen</a:t>
            </a:r>
          </a:p>
        </p:txBody>
      </p:sp>
      <p:sp>
        <p:nvSpPr>
          <p:cNvPr id="3" name="Tijdelijke aanduiding voor inhoud 2">
            <a:extLst>
              <a:ext uri="{FF2B5EF4-FFF2-40B4-BE49-F238E27FC236}">
                <a16:creationId xmlns:a16="http://schemas.microsoft.com/office/drawing/2014/main" id="{82F67E8B-9B53-4AA4-9A14-4A2B0007A81C}"/>
              </a:ext>
            </a:extLst>
          </p:cNvPr>
          <p:cNvSpPr>
            <a:spLocks noGrp="1"/>
          </p:cNvSpPr>
          <p:nvPr>
            <p:ph idx="1"/>
          </p:nvPr>
        </p:nvSpPr>
        <p:spPr/>
        <p:txBody>
          <a:bodyPr>
            <a:normAutofit/>
          </a:bodyPr>
          <a:lstStyle/>
          <a:p>
            <a:pPr lvl="0"/>
            <a:r>
              <a:rPr lang="nl-NL" b="1" dirty="0"/>
              <a:t>Bestuurders eerlijk en oprecht zijn. Als medebestuurders, leden en andere relaties van de vereniging je kunnen bereiken en je aan hen je besluiten kan uitleggen.</a:t>
            </a:r>
            <a:endParaRPr lang="nl-NL" dirty="0"/>
          </a:p>
          <a:p>
            <a:pPr lvl="0"/>
            <a:r>
              <a:rPr lang="nl-NL" b="1" dirty="0"/>
              <a:t>Als ze naar de korte- én de lange-termijnpositie van de vereniging kijken. En als ze dan een beleid uitzetten waarbij ze actief (financiële) risico’s gaan beheersen.  </a:t>
            </a:r>
            <a:endParaRPr lang="nl-NL" dirty="0"/>
          </a:p>
          <a:p>
            <a:endParaRPr lang="nl-NL" dirty="0"/>
          </a:p>
        </p:txBody>
      </p:sp>
    </p:spTree>
    <p:extLst>
      <p:ext uri="{BB962C8B-B14F-4D97-AF65-F5344CB8AC3E}">
        <p14:creationId xmlns:p14="http://schemas.microsoft.com/office/powerpoint/2010/main" val="2088518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4CB7-8AA2-46EC-BAAB-A130AE63243D}"/>
              </a:ext>
            </a:extLst>
          </p:cNvPr>
          <p:cNvSpPr>
            <a:spLocks noGrp="1"/>
          </p:cNvSpPr>
          <p:nvPr>
            <p:ph type="title"/>
          </p:nvPr>
        </p:nvSpPr>
        <p:spPr/>
        <p:txBody>
          <a:bodyPr>
            <a:normAutofit fontScale="90000"/>
          </a:bodyPr>
          <a:lstStyle/>
          <a:p>
            <a:r>
              <a:rPr lang="nl-NL" dirty="0"/>
              <a:t>Welke onderwerpen kun je binnen het bestuur bespreken ?</a:t>
            </a:r>
          </a:p>
        </p:txBody>
      </p:sp>
      <p:sp>
        <p:nvSpPr>
          <p:cNvPr id="3" name="Tijdelijke aanduiding voor inhoud 2">
            <a:extLst>
              <a:ext uri="{FF2B5EF4-FFF2-40B4-BE49-F238E27FC236}">
                <a16:creationId xmlns:a16="http://schemas.microsoft.com/office/drawing/2014/main" id="{BC1C5F4D-2C84-40C1-BA85-8480E1EB60A8}"/>
              </a:ext>
            </a:extLst>
          </p:cNvPr>
          <p:cNvSpPr>
            <a:spLocks noGrp="1"/>
          </p:cNvSpPr>
          <p:nvPr>
            <p:ph idx="1"/>
          </p:nvPr>
        </p:nvSpPr>
        <p:spPr/>
        <p:txBody>
          <a:bodyPr>
            <a:normAutofit fontScale="92500" lnSpcReduction="20000"/>
          </a:bodyPr>
          <a:lstStyle/>
          <a:p>
            <a:pPr hangingPunct="0"/>
            <a:r>
              <a:rPr lang="nl-NL" b="1" dirty="0"/>
              <a:t>1. Handelen in verenigingsbelang</a:t>
            </a:r>
            <a:endParaRPr lang="nl-NL" b="1" i="1" dirty="0"/>
          </a:p>
          <a:p>
            <a:r>
              <a:rPr lang="nl-NL" b="1" dirty="0"/>
              <a:t>Doe je iets omdat het jou goed uitkomt of omdat het </a:t>
            </a:r>
            <a:r>
              <a:rPr lang="nl-NL" b="1" dirty="0" err="1"/>
              <a:t>het</a:t>
            </a:r>
            <a:r>
              <a:rPr lang="nl-NL" b="1" dirty="0"/>
              <a:t> beste is voor de vereniging?</a:t>
            </a:r>
            <a:r>
              <a:rPr lang="nl-NL" dirty="0"/>
              <a:t> </a:t>
            </a:r>
          </a:p>
          <a:p>
            <a:pPr hangingPunct="0"/>
            <a:r>
              <a:rPr lang="nl-NL" b="1" dirty="0"/>
              <a:t>2. Integer en transparant handelen </a:t>
            </a:r>
            <a:endParaRPr lang="nl-NL" b="1" i="1" dirty="0"/>
          </a:p>
          <a:p>
            <a:r>
              <a:rPr lang="nl-NL" b="1" dirty="0"/>
              <a:t>Heb oog voor het verenigingsbelang en geef inzicht in beslissingen. Ga met de leden in gesprek over het beleid en over de lastige afwegingen die je als bestuur moet maken. </a:t>
            </a:r>
          </a:p>
          <a:p>
            <a:r>
              <a:rPr lang="nl-NL" b="1" dirty="0"/>
              <a:t>Beoordeel zaken objectief en vanuit het belang van de vereniging. Informeer de leden over wat er speelt en geef ze zicht op wat het bestuur doet.</a:t>
            </a:r>
            <a:endParaRPr lang="nl-NL" dirty="0"/>
          </a:p>
        </p:txBody>
      </p:sp>
    </p:spTree>
    <p:extLst>
      <p:ext uri="{BB962C8B-B14F-4D97-AF65-F5344CB8AC3E}">
        <p14:creationId xmlns:p14="http://schemas.microsoft.com/office/powerpoint/2010/main" val="15040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FD1BA-C2BA-4803-98C5-28AC1B5CDA3F}"/>
              </a:ext>
            </a:extLst>
          </p:cNvPr>
          <p:cNvSpPr>
            <a:spLocks noGrp="1"/>
          </p:cNvSpPr>
          <p:nvPr>
            <p:ph type="title"/>
          </p:nvPr>
        </p:nvSpPr>
        <p:spPr/>
        <p:txBody>
          <a:bodyPr/>
          <a:lstStyle/>
          <a:p>
            <a:r>
              <a:rPr lang="nl-NL" dirty="0"/>
              <a:t>Gevolgen voor vereniging</a:t>
            </a:r>
          </a:p>
        </p:txBody>
      </p:sp>
      <p:sp>
        <p:nvSpPr>
          <p:cNvPr id="3" name="Tijdelijke aanduiding voor inhoud 2">
            <a:extLst>
              <a:ext uri="{FF2B5EF4-FFF2-40B4-BE49-F238E27FC236}">
                <a16:creationId xmlns:a16="http://schemas.microsoft.com/office/drawing/2014/main" id="{D49F6E30-DD53-45B0-8C50-9FDFD4482825}"/>
              </a:ext>
            </a:extLst>
          </p:cNvPr>
          <p:cNvSpPr>
            <a:spLocks noGrp="1"/>
          </p:cNvSpPr>
          <p:nvPr>
            <p:ph idx="1"/>
          </p:nvPr>
        </p:nvSpPr>
        <p:spPr/>
        <p:txBody>
          <a:bodyPr/>
          <a:lstStyle/>
          <a:p>
            <a:r>
              <a:rPr lang="nl-NL" dirty="0"/>
              <a:t>Veel organisaties vragen zich af welke gevolgen de WBTR heeft voor het bestuur en wat in de statuten aangepast moet worden. Hierop is geen eenduidig antwoord te geven</a:t>
            </a:r>
          </a:p>
          <a:p>
            <a:r>
              <a:rPr lang="nl-NL" b="1" dirty="0"/>
              <a:t>Het hangt af van hoe het bestuur en het toezicht op het bestuur binnen een organisatie is vormgegeven en wat in de statuten staat.</a:t>
            </a:r>
            <a:endParaRPr lang="nl-NL" dirty="0"/>
          </a:p>
          <a:p>
            <a:endParaRPr lang="nl-NL" b="1" dirty="0"/>
          </a:p>
        </p:txBody>
      </p:sp>
    </p:spTree>
    <p:extLst>
      <p:ext uri="{BB962C8B-B14F-4D97-AF65-F5344CB8AC3E}">
        <p14:creationId xmlns:p14="http://schemas.microsoft.com/office/powerpoint/2010/main" val="410122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4CB7-8AA2-46EC-BAAB-A130AE63243D}"/>
              </a:ext>
            </a:extLst>
          </p:cNvPr>
          <p:cNvSpPr>
            <a:spLocks noGrp="1"/>
          </p:cNvSpPr>
          <p:nvPr>
            <p:ph type="title"/>
          </p:nvPr>
        </p:nvSpPr>
        <p:spPr/>
        <p:txBody>
          <a:bodyPr>
            <a:normAutofit fontScale="90000"/>
          </a:bodyPr>
          <a:lstStyle/>
          <a:p>
            <a:r>
              <a:rPr lang="nl-NL" dirty="0"/>
              <a:t>Welke onderwerpen kun je binnen het bestuur bespreken ?</a:t>
            </a:r>
          </a:p>
        </p:txBody>
      </p:sp>
      <p:sp>
        <p:nvSpPr>
          <p:cNvPr id="3" name="Tijdelijke aanduiding voor inhoud 2">
            <a:extLst>
              <a:ext uri="{FF2B5EF4-FFF2-40B4-BE49-F238E27FC236}">
                <a16:creationId xmlns:a16="http://schemas.microsoft.com/office/drawing/2014/main" id="{BC1C5F4D-2C84-40C1-BA85-8480E1EB60A8}"/>
              </a:ext>
            </a:extLst>
          </p:cNvPr>
          <p:cNvSpPr>
            <a:spLocks noGrp="1"/>
          </p:cNvSpPr>
          <p:nvPr>
            <p:ph idx="1"/>
          </p:nvPr>
        </p:nvSpPr>
        <p:spPr/>
        <p:txBody>
          <a:bodyPr/>
          <a:lstStyle/>
          <a:p>
            <a:pPr hangingPunct="0"/>
            <a:r>
              <a:rPr lang="nl-NL" b="1" dirty="0"/>
              <a:t>3. Goed vastleggen van doelen en organisatie </a:t>
            </a:r>
            <a:endParaRPr lang="nl-NL" b="1" i="1" dirty="0"/>
          </a:p>
          <a:p>
            <a:r>
              <a:rPr lang="nl-NL" b="1" dirty="0"/>
              <a:t>Wat wil je bereiken en wanneer is dat doel bereikt? Maak duidelijk wie lid kan worden (en wie niet).</a:t>
            </a:r>
            <a:r>
              <a:rPr lang="nl-NL" dirty="0"/>
              <a:t> </a:t>
            </a:r>
          </a:p>
          <a:p>
            <a:r>
              <a:rPr lang="nl-NL" b="1" dirty="0"/>
              <a:t>De afdeling/het district kan zich aansluiten bij het landelijke meerjarenbeleidplan en uitleggen hoe zij de doelen uit dat plan gaat bereiken binnen de afdeling.</a:t>
            </a:r>
            <a:endParaRPr lang="nl-NL" dirty="0"/>
          </a:p>
          <a:p>
            <a:endParaRPr lang="nl-NL" dirty="0"/>
          </a:p>
        </p:txBody>
      </p:sp>
    </p:spTree>
    <p:extLst>
      <p:ext uri="{BB962C8B-B14F-4D97-AF65-F5344CB8AC3E}">
        <p14:creationId xmlns:p14="http://schemas.microsoft.com/office/powerpoint/2010/main" val="2169866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4CB7-8AA2-46EC-BAAB-A130AE63243D}"/>
              </a:ext>
            </a:extLst>
          </p:cNvPr>
          <p:cNvSpPr>
            <a:spLocks noGrp="1"/>
          </p:cNvSpPr>
          <p:nvPr>
            <p:ph type="title"/>
          </p:nvPr>
        </p:nvSpPr>
        <p:spPr/>
        <p:txBody>
          <a:bodyPr>
            <a:normAutofit fontScale="90000"/>
          </a:bodyPr>
          <a:lstStyle/>
          <a:p>
            <a:r>
              <a:rPr lang="nl-NL" dirty="0"/>
              <a:t>Welke onderwerpen kun je binnen het bestuur bespreken ?</a:t>
            </a:r>
          </a:p>
        </p:txBody>
      </p:sp>
      <p:sp>
        <p:nvSpPr>
          <p:cNvPr id="3" name="Tijdelijke aanduiding voor inhoud 2">
            <a:extLst>
              <a:ext uri="{FF2B5EF4-FFF2-40B4-BE49-F238E27FC236}">
                <a16:creationId xmlns:a16="http://schemas.microsoft.com/office/drawing/2014/main" id="{BC1C5F4D-2C84-40C1-BA85-8480E1EB60A8}"/>
              </a:ext>
            </a:extLst>
          </p:cNvPr>
          <p:cNvSpPr>
            <a:spLocks noGrp="1"/>
          </p:cNvSpPr>
          <p:nvPr>
            <p:ph idx="1"/>
          </p:nvPr>
        </p:nvSpPr>
        <p:spPr/>
        <p:txBody>
          <a:bodyPr/>
          <a:lstStyle/>
          <a:p>
            <a:pPr hangingPunct="0"/>
            <a:r>
              <a:rPr lang="nl-NL" b="1" dirty="0"/>
              <a:t>4. Goed regelen en vastleggen van verenigingsfinanciën </a:t>
            </a:r>
            <a:endParaRPr lang="nl-NL" b="1" i="1" dirty="0"/>
          </a:p>
          <a:p>
            <a:r>
              <a:rPr lang="nl-NL" b="1" dirty="0"/>
              <a:t>Zorg voor duidelijke afspraken over het opstellen en laten goedkeuren van een begroting en jaarrekening door het hele bestuur</a:t>
            </a:r>
            <a:r>
              <a:rPr lang="nl-NL" dirty="0"/>
              <a:t>. </a:t>
            </a:r>
          </a:p>
          <a:p>
            <a:pPr hangingPunct="0"/>
            <a:r>
              <a:rPr lang="nl-NL" b="1" dirty="0"/>
              <a:t>5. Zorgvuldig omgaan met investeringen </a:t>
            </a:r>
            <a:endParaRPr lang="nl-NL" b="1" i="1" dirty="0"/>
          </a:p>
          <a:p>
            <a:r>
              <a:rPr lang="nl-NL" b="1" dirty="0"/>
              <a:t>Stel een investeringsplan voor meerdere jaren op, zodat leden kunnen weten wanneer de verenigingsfinanciën voor welk doel worden ingezet</a:t>
            </a:r>
            <a:endParaRPr lang="nl-NL" dirty="0"/>
          </a:p>
        </p:txBody>
      </p:sp>
    </p:spTree>
    <p:extLst>
      <p:ext uri="{BB962C8B-B14F-4D97-AF65-F5344CB8AC3E}">
        <p14:creationId xmlns:p14="http://schemas.microsoft.com/office/powerpoint/2010/main" val="334984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4CB7-8AA2-46EC-BAAB-A130AE63243D}"/>
              </a:ext>
            </a:extLst>
          </p:cNvPr>
          <p:cNvSpPr>
            <a:spLocks noGrp="1"/>
          </p:cNvSpPr>
          <p:nvPr>
            <p:ph type="title"/>
          </p:nvPr>
        </p:nvSpPr>
        <p:spPr/>
        <p:txBody>
          <a:bodyPr>
            <a:normAutofit fontScale="90000"/>
          </a:bodyPr>
          <a:lstStyle/>
          <a:p>
            <a:r>
              <a:rPr lang="nl-NL" dirty="0"/>
              <a:t>Welke onderwerpen kun je binnen het bestuur bespreken ?</a:t>
            </a:r>
          </a:p>
        </p:txBody>
      </p:sp>
      <p:sp>
        <p:nvSpPr>
          <p:cNvPr id="3" name="Tijdelijke aanduiding voor inhoud 2">
            <a:extLst>
              <a:ext uri="{FF2B5EF4-FFF2-40B4-BE49-F238E27FC236}">
                <a16:creationId xmlns:a16="http://schemas.microsoft.com/office/drawing/2014/main" id="{BC1C5F4D-2C84-40C1-BA85-8480E1EB60A8}"/>
              </a:ext>
            </a:extLst>
          </p:cNvPr>
          <p:cNvSpPr>
            <a:spLocks noGrp="1"/>
          </p:cNvSpPr>
          <p:nvPr>
            <p:ph idx="1"/>
          </p:nvPr>
        </p:nvSpPr>
        <p:spPr>
          <a:xfrm>
            <a:off x="1295401" y="2556932"/>
            <a:ext cx="9601196" cy="3318936"/>
          </a:xfrm>
        </p:spPr>
        <p:txBody>
          <a:bodyPr/>
          <a:lstStyle/>
          <a:p>
            <a:pPr hangingPunct="0"/>
            <a:r>
              <a:rPr lang="nl-NL" b="1" dirty="0"/>
              <a:t>6.  Voorkom fraude en onenigheid </a:t>
            </a:r>
            <a:endParaRPr lang="nl-NL" b="1" i="1" dirty="0"/>
          </a:p>
          <a:p>
            <a:r>
              <a:rPr lang="nl-NL" b="1" dirty="0"/>
              <a:t>Zorg voor goede procedures en afspraken. Houd je aan die procedures en afspraken, ook als iets snel zou moeten</a:t>
            </a:r>
          </a:p>
          <a:p>
            <a:r>
              <a:rPr lang="nl-NL" b="1" dirty="0"/>
              <a:t>Zorg ervoor dat alle bestuursleden bij bestanden en documenten kunnen die het verenigingsbeleid betreffen</a:t>
            </a:r>
            <a:r>
              <a:rPr lang="nl-NL" dirty="0"/>
              <a:t>. </a:t>
            </a:r>
            <a:r>
              <a:rPr lang="nl-NL" b="1" dirty="0"/>
              <a:t>Bewaar bijvoorbeeld notulen van de vergaderingen, een besluitenlijst en een actiepuntenlijst op een centrale (veilige) plek</a:t>
            </a:r>
            <a:endParaRPr lang="nl-NL" dirty="0"/>
          </a:p>
        </p:txBody>
      </p:sp>
    </p:spTree>
    <p:extLst>
      <p:ext uri="{BB962C8B-B14F-4D97-AF65-F5344CB8AC3E}">
        <p14:creationId xmlns:p14="http://schemas.microsoft.com/office/powerpoint/2010/main" val="93261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4CB7-8AA2-46EC-BAAB-A130AE63243D}"/>
              </a:ext>
            </a:extLst>
          </p:cNvPr>
          <p:cNvSpPr>
            <a:spLocks noGrp="1"/>
          </p:cNvSpPr>
          <p:nvPr>
            <p:ph type="title"/>
          </p:nvPr>
        </p:nvSpPr>
        <p:spPr/>
        <p:txBody>
          <a:bodyPr>
            <a:normAutofit fontScale="90000"/>
          </a:bodyPr>
          <a:lstStyle/>
          <a:p>
            <a:r>
              <a:rPr lang="nl-NL" dirty="0"/>
              <a:t>Welke onderwerpen kun je binnen het bestuur bespreken ?</a:t>
            </a:r>
          </a:p>
        </p:txBody>
      </p:sp>
      <p:sp>
        <p:nvSpPr>
          <p:cNvPr id="3" name="Tijdelijke aanduiding voor inhoud 2">
            <a:extLst>
              <a:ext uri="{FF2B5EF4-FFF2-40B4-BE49-F238E27FC236}">
                <a16:creationId xmlns:a16="http://schemas.microsoft.com/office/drawing/2014/main" id="{BC1C5F4D-2C84-40C1-BA85-8480E1EB60A8}"/>
              </a:ext>
            </a:extLst>
          </p:cNvPr>
          <p:cNvSpPr>
            <a:spLocks noGrp="1"/>
          </p:cNvSpPr>
          <p:nvPr>
            <p:ph idx="1"/>
          </p:nvPr>
        </p:nvSpPr>
        <p:spPr>
          <a:xfrm>
            <a:off x="1295401" y="2556932"/>
            <a:ext cx="9601196" cy="3318936"/>
          </a:xfrm>
        </p:spPr>
        <p:txBody>
          <a:bodyPr/>
          <a:lstStyle/>
          <a:p>
            <a:pPr hangingPunct="0"/>
            <a:r>
              <a:rPr lang="nl-NL" b="1" dirty="0"/>
              <a:t>7.  Ga bewust om met risico's voor de vereniging </a:t>
            </a:r>
            <a:endParaRPr lang="nl-NL" b="1" i="1" dirty="0"/>
          </a:p>
          <a:p>
            <a:r>
              <a:rPr lang="nl-NL" b="1" dirty="0"/>
              <a:t>Breng in kaart welke risico's er zijn en bepaal of het gewenst is een verzekering af te sluiten</a:t>
            </a:r>
          </a:p>
          <a:p>
            <a:r>
              <a:rPr lang="nl-NL" b="1" dirty="0"/>
              <a:t>Zorg dat leden die worden ingezet bij evenementen voldoende bekwaam én voldoende verzekerd zijn.</a:t>
            </a:r>
            <a:endParaRPr lang="nl-NL" dirty="0"/>
          </a:p>
        </p:txBody>
      </p:sp>
    </p:spTree>
    <p:extLst>
      <p:ext uri="{BB962C8B-B14F-4D97-AF65-F5344CB8AC3E}">
        <p14:creationId xmlns:p14="http://schemas.microsoft.com/office/powerpoint/2010/main" val="588266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CEE6D-F550-4E06-8ECD-AF8153515655}"/>
              </a:ext>
            </a:extLst>
          </p:cNvPr>
          <p:cNvSpPr>
            <a:spLocks noGrp="1"/>
          </p:cNvSpPr>
          <p:nvPr>
            <p:ph type="title"/>
          </p:nvPr>
        </p:nvSpPr>
        <p:spPr/>
        <p:txBody>
          <a:bodyPr/>
          <a:lstStyle/>
          <a:p>
            <a:r>
              <a:rPr lang="nl-NL" dirty="0"/>
              <a:t>Waarom is goed besturen belangrijk ?</a:t>
            </a:r>
          </a:p>
        </p:txBody>
      </p:sp>
      <p:sp>
        <p:nvSpPr>
          <p:cNvPr id="3" name="Tijdelijke aanduiding voor inhoud 2">
            <a:extLst>
              <a:ext uri="{FF2B5EF4-FFF2-40B4-BE49-F238E27FC236}">
                <a16:creationId xmlns:a16="http://schemas.microsoft.com/office/drawing/2014/main" id="{552D4DBE-1C31-47AB-867C-DDD517ACB9DF}"/>
              </a:ext>
            </a:extLst>
          </p:cNvPr>
          <p:cNvSpPr>
            <a:spLocks noGrp="1"/>
          </p:cNvSpPr>
          <p:nvPr>
            <p:ph idx="1"/>
          </p:nvPr>
        </p:nvSpPr>
        <p:spPr/>
        <p:txBody>
          <a:bodyPr/>
          <a:lstStyle/>
          <a:p>
            <a:r>
              <a:rPr lang="nl-NL" b="1" dirty="0"/>
              <a:t>Goed besturen is in het belang van de vereniging en haar leden, maar ook van de bestuursleden</a:t>
            </a:r>
          </a:p>
          <a:p>
            <a:r>
              <a:rPr lang="nl-NL" dirty="0"/>
              <a:t>Denk niet alleen aan de huidige bestuurders, maar ook aan de mensen die je in de toekomst wilt vragen lid te worden van het bestuur</a:t>
            </a:r>
          </a:p>
        </p:txBody>
      </p:sp>
    </p:spTree>
    <p:extLst>
      <p:ext uri="{BB962C8B-B14F-4D97-AF65-F5344CB8AC3E}">
        <p14:creationId xmlns:p14="http://schemas.microsoft.com/office/powerpoint/2010/main" val="881313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0581F-A32C-4F32-82E5-25B5B46A8DCF}"/>
              </a:ext>
            </a:extLst>
          </p:cNvPr>
          <p:cNvSpPr>
            <a:spLocks noGrp="1"/>
          </p:cNvSpPr>
          <p:nvPr>
            <p:ph type="title"/>
          </p:nvPr>
        </p:nvSpPr>
        <p:spPr/>
        <p:txBody>
          <a:bodyPr/>
          <a:lstStyle/>
          <a:p>
            <a:r>
              <a:rPr lang="nl-NL" dirty="0"/>
              <a:t>Aansprakelijkheid van bestuurders</a:t>
            </a:r>
          </a:p>
        </p:txBody>
      </p:sp>
      <p:sp>
        <p:nvSpPr>
          <p:cNvPr id="3" name="Tijdelijke aanduiding voor inhoud 2">
            <a:extLst>
              <a:ext uri="{FF2B5EF4-FFF2-40B4-BE49-F238E27FC236}">
                <a16:creationId xmlns:a16="http://schemas.microsoft.com/office/drawing/2014/main" id="{CA995A19-0134-4550-B9DF-76D75C9BA8DD}"/>
              </a:ext>
            </a:extLst>
          </p:cNvPr>
          <p:cNvSpPr>
            <a:spLocks noGrp="1"/>
          </p:cNvSpPr>
          <p:nvPr>
            <p:ph idx="1"/>
          </p:nvPr>
        </p:nvSpPr>
        <p:spPr/>
        <p:txBody>
          <a:bodyPr/>
          <a:lstStyle/>
          <a:p>
            <a:r>
              <a:rPr lang="nl-NL" b="1" dirty="0"/>
              <a:t>De hoofdelijke aansprakelijkheid van bestuurders is niet nieuw. Wanneer er duidelijk sprake is van wanbeleid, kan dit altijd al gevolgen hebben voor bestuurders. </a:t>
            </a:r>
          </a:p>
          <a:p>
            <a:r>
              <a:rPr lang="nl-NL" dirty="0"/>
              <a:t>De nieuwe wet heeft daarmee impact op het werk van bestuurders en aansprakelijkheid als er binnen de vereniging wat misgaat. </a:t>
            </a:r>
            <a:r>
              <a:rPr lang="nl-NL" b="1" dirty="0"/>
              <a:t>Door afspraken en regels goed vast te leggen, wordt er duidelijkheid gecreëerd en het risico geminimaliseerd</a:t>
            </a:r>
            <a:r>
              <a:rPr lang="nl-NL" dirty="0"/>
              <a:t>. Dat is goed voor zittende, maar ook voor toekomstige bestuursleden. </a:t>
            </a:r>
          </a:p>
        </p:txBody>
      </p:sp>
    </p:spTree>
    <p:extLst>
      <p:ext uri="{BB962C8B-B14F-4D97-AF65-F5344CB8AC3E}">
        <p14:creationId xmlns:p14="http://schemas.microsoft.com/office/powerpoint/2010/main" val="2471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0581F-A32C-4F32-82E5-25B5B46A8DCF}"/>
              </a:ext>
            </a:extLst>
          </p:cNvPr>
          <p:cNvSpPr>
            <a:spLocks noGrp="1"/>
          </p:cNvSpPr>
          <p:nvPr>
            <p:ph type="title"/>
          </p:nvPr>
        </p:nvSpPr>
        <p:spPr/>
        <p:txBody>
          <a:bodyPr/>
          <a:lstStyle/>
          <a:p>
            <a:r>
              <a:rPr lang="nl-NL" dirty="0"/>
              <a:t>Aansprakelijkheid van bestuurders</a:t>
            </a:r>
          </a:p>
        </p:txBody>
      </p:sp>
      <p:sp>
        <p:nvSpPr>
          <p:cNvPr id="3" name="Tijdelijke aanduiding voor inhoud 2">
            <a:extLst>
              <a:ext uri="{FF2B5EF4-FFF2-40B4-BE49-F238E27FC236}">
                <a16:creationId xmlns:a16="http://schemas.microsoft.com/office/drawing/2014/main" id="{CA995A19-0134-4550-B9DF-76D75C9BA8DD}"/>
              </a:ext>
            </a:extLst>
          </p:cNvPr>
          <p:cNvSpPr>
            <a:spLocks noGrp="1"/>
          </p:cNvSpPr>
          <p:nvPr>
            <p:ph idx="1"/>
          </p:nvPr>
        </p:nvSpPr>
        <p:spPr/>
        <p:txBody>
          <a:bodyPr/>
          <a:lstStyle/>
          <a:p>
            <a:r>
              <a:rPr lang="nl-NL" dirty="0"/>
              <a:t>Naar aanleiding van de wet hoef je hier geen nieuwe afspraken over te maken. </a:t>
            </a:r>
            <a:r>
              <a:rPr lang="nl-NL" b="1" dirty="0"/>
              <a:t>Maar het is goed om te beseffen dat je als bestuurder hoofdelijk aansprakelijk gesteld kunt worden bij wanbestuur</a:t>
            </a:r>
            <a:r>
              <a:rPr lang="nl-NL" dirty="0"/>
              <a:t>. Door derden als die schade oplopen, of (door leden van) de organisatie zelf. En met deze wet óók in de situatie als de vereniging of stichting failliet gaat. </a:t>
            </a:r>
          </a:p>
        </p:txBody>
      </p:sp>
    </p:spTree>
    <p:extLst>
      <p:ext uri="{BB962C8B-B14F-4D97-AF65-F5344CB8AC3E}">
        <p14:creationId xmlns:p14="http://schemas.microsoft.com/office/powerpoint/2010/main" val="3172884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099FA-B1C2-45B5-B539-188DB7E4F5BC}"/>
              </a:ext>
            </a:extLst>
          </p:cNvPr>
          <p:cNvSpPr>
            <a:spLocks noGrp="1"/>
          </p:cNvSpPr>
          <p:nvPr>
            <p:ph type="title"/>
          </p:nvPr>
        </p:nvSpPr>
        <p:spPr/>
        <p:txBody>
          <a:bodyPr>
            <a:normAutofit fontScale="90000"/>
          </a:bodyPr>
          <a:lstStyle/>
          <a:p>
            <a:r>
              <a:rPr lang="nl-NL" dirty="0"/>
              <a:t>Wanneer kun je als bestuurder aansprakelijk zijn ?</a:t>
            </a:r>
          </a:p>
        </p:txBody>
      </p:sp>
      <p:sp>
        <p:nvSpPr>
          <p:cNvPr id="3" name="Tijdelijke aanduiding voor inhoud 2">
            <a:extLst>
              <a:ext uri="{FF2B5EF4-FFF2-40B4-BE49-F238E27FC236}">
                <a16:creationId xmlns:a16="http://schemas.microsoft.com/office/drawing/2014/main" id="{4F978DCC-DFB1-4374-8207-1A946CBB8642}"/>
              </a:ext>
            </a:extLst>
          </p:cNvPr>
          <p:cNvSpPr>
            <a:spLocks noGrp="1"/>
          </p:cNvSpPr>
          <p:nvPr>
            <p:ph idx="1"/>
          </p:nvPr>
        </p:nvSpPr>
        <p:spPr/>
        <p:txBody>
          <a:bodyPr>
            <a:normAutofit fontScale="92500" lnSpcReduction="20000"/>
          </a:bodyPr>
          <a:lstStyle/>
          <a:p>
            <a:r>
              <a:rPr lang="nl-NL" b="1" dirty="0"/>
              <a:t>In eerste instantie is de vereniging als rechtspersoon zelf aanspreekbaar voor het niet nakomen van afspraken of eventuele schade welke is ontstaan bij derden en is toe te rekenen aan het handelen van de vereniging</a:t>
            </a:r>
            <a:r>
              <a:rPr lang="nl-NL" dirty="0"/>
              <a:t>. Bij ‘onbehoorlijk bestuur’, welke het gevolg is van ernstige verwijtbaarheid zoals de wet dat noemt.</a:t>
            </a:r>
          </a:p>
          <a:p>
            <a:r>
              <a:rPr lang="nl-NL" b="1" dirty="0"/>
              <a:t>De bestuurder(s)(en bestuursleden individueel) kunnen dus gezamenlijk en/of individueel aansprakelijk zijn voor het niet nakomen van afspraken die uit naam van de vereniging zijn gemaakt. Dus zowel een vereniging (soms via een curator) als een derde kan je aansprakelijk stellen voor opgelopen schade door onbehoorlijk bestuur als gevolg van ernstige verwijtbaarheid</a:t>
            </a:r>
            <a:endParaRPr lang="nl-NL" dirty="0"/>
          </a:p>
          <a:p>
            <a:endParaRPr lang="nl-NL" dirty="0"/>
          </a:p>
        </p:txBody>
      </p:sp>
    </p:spTree>
    <p:extLst>
      <p:ext uri="{BB962C8B-B14F-4D97-AF65-F5344CB8AC3E}">
        <p14:creationId xmlns:p14="http://schemas.microsoft.com/office/powerpoint/2010/main" val="4238626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099FA-B1C2-45B5-B539-188DB7E4F5BC}"/>
              </a:ext>
            </a:extLst>
          </p:cNvPr>
          <p:cNvSpPr>
            <a:spLocks noGrp="1"/>
          </p:cNvSpPr>
          <p:nvPr>
            <p:ph type="title"/>
          </p:nvPr>
        </p:nvSpPr>
        <p:spPr/>
        <p:txBody>
          <a:bodyPr>
            <a:normAutofit fontScale="90000"/>
          </a:bodyPr>
          <a:lstStyle/>
          <a:p>
            <a:r>
              <a:rPr lang="nl-NL" dirty="0"/>
              <a:t>Wanneer kun je als bestuurder aansprakelijk zijn ?</a:t>
            </a:r>
          </a:p>
        </p:txBody>
      </p:sp>
      <p:sp>
        <p:nvSpPr>
          <p:cNvPr id="3" name="Tijdelijke aanduiding voor inhoud 2">
            <a:extLst>
              <a:ext uri="{FF2B5EF4-FFF2-40B4-BE49-F238E27FC236}">
                <a16:creationId xmlns:a16="http://schemas.microsoft.com/office/drawing/2014/main" id="{4F978DCC-DFB1-4374-8207-1A946CBB8642}"/>
              </a:ext>
            </a:extLst>
          </p:cNvPr>
          <p:cNvSpPr>
            <a:spLocks noGrp="1"/>
          </p:cNvSpPr>
          <p:nvPr>
            <p:ph idx="1"/>
          </p:nvPr>
        </p:nvSpPr>
        <p:spPr/>
        <p:txBody>
          <a:bodyPr>
            <a:normAutofit fontScale="92500" lnSpcReduction="10000"/>
          </a:bodyPr>
          <a:lstStyle/>
          <a:p>
            <a:r>
              <a:rPr lang="nl-NL" dirty="0"/>
              <a:t>In drie verschillende situaties kun je als bestuurder te maken krijgen met aansprakelijkheid: </a:t>
            </a:r>
          </a:p>
          <a:p>
            <a:pPr lvl="0"/>
            <a:r>
              <a:rPr lang="nl-NL" dirty="0"/>
              <a:t>De vereniging zelf (dus de 1 of meerdere leden en of bestuurders van de vereniging) kan je aansprakelijk stellen voor schade als gevolg van onbehoorlijk bestuur. Dan ben je dus mogelijk </a:t>
            </a:r>
            <a:r>
              <a:rPr lang="nl-NL" b="1" dirty="0"/>
              <a:t>(intern) aansprakelijk richting de vereniging</a:t>
            </a:r>
            <a:r>
              <a:rPr lang="nl-NL" dirty="0"/>
              <a:t>. </a:t>
            </a:r>
          </a:p>
          <a:p>
            <a:pPr lvl="0"/>
            <a:r>
              <a:rPr lang="nl-NL" dirty="0"/>
              <a:t>Een derde persoon/instantie/bedrijf buiten de vereniging kan je bij onbehoorlijk bestuur aansprakelijk stellen. Dan ben je mogelijk </a:t>
            </a:r>
            <a:r>
              <a:rPr lang="nl-NL" b="1" dirty="0"/>
              <a:t>(extern) aansprakelijk richting deze derde</a:t>
            </a:r>
            <a:r>
              <a:rPr lang="nl-NL" dirty="0"/>
              <a:t>. </a:t>
            </a:r>
          </a:p>
          <a:p>
            <a:pPr lvl="0"/>
            <a:r>
              <a:rPr lang="nl-NL" dirty="0"/>
              <a:t>Je kunt aansprakelijk worden gesteld bij </a:t>
            </a:r>
            <a:r>
              <a:rPr lang="nl-NL" b="1" dirty="0"/>
              <a:t>faillissement</a:t>
            </a:r>
            <a:r>
              <a:rPr lang="nl-NL" dirty="0"/>
              <a:t>.</a:t>
            </a:r>
          </a:p>
          <a:p>
            <a:endParaRPr lang="nl-NL" dirty="0"/>
          </a:p>
        </p:txBody>
      </p:sp>
    </p:spTree>
    <p:extLst>
      <p:ext uri="{BB962C8B-B14F-4D97-AF65-F5344CB8AC3E}">
        <p14:creationId xmlns:p14="http://schemas.microsoft.com/office/powerpoint/2010/main" val="3000097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358B0-FCEA-40C0-94F7-FBD6EEDD981D}"/>
              </a:ext>
            </a:extLst>
          </p:cNvPr>
          <p:cNvSpPr>
            <a:spLocks noGrp="1"/>
          </p:cNvSpPr>
          <p:nvPr>
            <p:ph type="title"/>
          </p:nvPr>
        </p:nvSpPr>
        <p:spPr/>
        <p:txBody>
          <a:bodyPr/>
          <a:lstStyle/>
          <a:p>
            <a:r>
              <a:rPr lang="nl-NL" dirty="0"/>
              <a:t>Ernstig verwijtbaar handelen</a:t>
            </a:r>
          </a:p>
        </p:txBody>
      </p:sp>
      <p:sp>
        <p:nvSpPr>
          <p:cNvPr id="3" name="Tijdelijke aanduiding voor inhoud 2">
            <a:extLst>
              <a:ext uri="{FF2B5EF4-FFF2-40B4-BE49-F238E27FC236}">
                <a16:creationId xmlns:a16="http://schemas.microsoft.com/office/drawing/2014/main" id="{253B389B-DC05-4B7F-87F4-98A23BA4C271}"/>
              </a:ext>
            </a:extLst>
          </p:cNvPr>
          <p:cNvSpPr>
            <a:spLocks noGrp="1"/>
          </p:cNvSpPr>
          <p:nvPr>
            <p:ph idx="1"/>
          </p:nvPr>
        </p:nvSpPr>
        <p:spPr/>
        <p:txBody>
          <a:bodyPr/>
          <a:lstStyle/>
          <a:p>
            <a:r>
              <a:rPr lang="nl-NL" dirty="0"/>
              <a:t>Een bestuurder heeft zijn taak niet behoorlijk vervuld als geen redelijk denkend bestuurder onder dezelfde omstandigheden op dezelfde wijze gehandeld zou hebben. </a:t>
            </a:r>
          </a:p>
          <a:p>
            <a:r>
              <a:rPr lang="nl-NL" b="1" dirty="0"/>
              <a:t>Of er sprake is van ernstig verwijtbaar handelen hangt sterk af van de omstandigheden van het geval en het moment waarop de desbetreffende handelingen werden verricht</a:t>
            </a:r>
            <a:endParaRPr lang="nl-NL" dirty="0"/>
          </a:p>
        </p:txBody>
      </p:sp>
    </p:spTree>
    <p:extLst>
      <p:ext uri="{BB962C8B-B14F-4D97-AF65-F5344CB8AC3E}">
        <p14:creationId xmlns:p14="http://schemas.microsoft.com/office/powerpoint/2010/main" val="175960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57B2F-C304-42CC-9F99-9F77681547E4}"/>
              </a:ext>
            </a:extLst>
          </p:cNvPr>
          <p:cNvSpPr>
            <a:spLocks noGrp="1"/>
          </p:cNvSpPr>
          <p:nvPr>
            <p:ph type="title"/>
          </p:nvPr>
        </p:nvSpPr>
        <p:spPr/>
        <p:txBody>
          <a:bodyPr/>
          <a:lstStyle/>
          <a:p>
            <a:r>
              <a:rPr lang="nl-NL" dirty="0"/>
              <a:t>Wijziging statuten</a:t>
            </a:r>
          </a:p>
        </p:txBody>
      </p:sp>
      <p:sp>
        <p:nvSpPr>
          <p:cNvPr id="3" name="Tijdelijke aanduiding voor inhoud 2">
            <a:extLst>
              <a:ext uri="{FF2B5EF4-FFF2-40B4-BE49-F238E27FC236}">
                <a16:creationId xmlns:a16="http://schemas.microsoft.com/office/drawing/2014/main" id="{13417135-8EF7-434B-8E40-50417388F007}"/>
              </a:ext>
            </a:extLst>
          </p:cNvPr>
          <p:cNvSpPr>
            <a:spLocks noGrp="1"/>
          </p:cNvSpPr>
          <p:nvPr>
            <p:ph idx="1"/>
          </p:nvPr>
        </p:nvSpPr>
        <p:spPr/>
        <p:txBody>
          <a:bodyPr/>
          <a:lstStyle/>
          <a:p>
            <a:r>
              <a:rPr lang="nl-NL" b="1" dirty="0"/>
              <a:t>Statutenwijzigingen zijn niet meteen noodzakelijk. Bij een eerstvolgende statutenwijziging kunnen deze aangepast worden aan de WBTR.</a:t>
            </a:r>
            <a:endParaRPr lang="nl-NL" dirty="0"/>
          </a:p>
        </p:txBody>
      </p:sp>
    </p:spTree>
    <p:extLst>
      <p:ext uri="{BB962C8B-B14F-4D97-AF65-F5344CB8AC3E}">
        <p14:creationId xmlns:p14="http://schemas.microsoft.com/office/powerpoint/2010/main" val="2637022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989B8-E41B-43B2-915E-CD289BE22228}"/>
              </a:ext>
            </a:extLst>
          </p:cNvPr>
          <p:cNvSpPr>
            <a:spLocks noGrp="1"/>
          </p:cNvSpPr>
          <p:nvPr>
            <p:ph type="title"/>
          </p:nvPr>
        </p:nvSpPr>
        <p:spPr/>
        <p:txBody>
          <a:bodyPr>
            <a:normAutofit fontScale="90000"/>
          </a:bodyPr>
          <a:lstStyle/>
          <a:p>
            <a:r>
              <a:rPr lang="nl-NL" dirty="0"/>
              <a:t>Voorkom ernstig verwijtbaar handelen door</a:t>
            </a:r>
          </a:p>
        </p:txBody>
      </p:sp>
      <p:sp>
        <p:nvSpPr>
          <p:cNvPr id="3" name="Tijdelijke aanduiding voor inhoud 2">
            <a:extLst>
              <a:ext uri="{FF2B5EF4-FFF2-40B4-BE49-F238E27FC236}">
                <a16:creationId xmlns:a16="http://schemas.microsoft.com/office/drawing/2014/main" id="{12754BAB-E4B4-4837-8F27-A0BDF0E3A0A9}"/>
              </a:ext>
            </a:extLst>
          </p:cNvPr>
          <p:cNvSpPr>
            <a:spLocks noGrp="1"/>
          </p:cNvSpPr>
          <p:nvPr>
            <p:ph idx="1"/>
          </p:nvPr>
        </p:nvSpPr>
        <p:spPr/>
        <p:txBody>
          <a:bodyPr>
            <a:normAutofit lnSpcReduction="10000"/>
          </a:bodyPr>
          <a:lstStyle/>
          <a:p>
            <a:r>
              <a:rPr lang="nl-NL" dirty="0"/>
              <a:t>Binnen de bevoegdheden te blijven die je volgens de statuten hebt. </a:t>
            </a:r>
            <a:r>
              <a:rPr lang="nl-NL" b="1" dirty="0"/>
              <a:t>Goed besturen, dus open en transparant, regelmatig met elkaar spreken over alles wat de vereniging aangaat, dat zijn belangrijke stappen van behoorlijke taakvervulling</a:t>
            </a:r>
            <a:r>
              <a:rPr lang="nl-NL" dirty="0"/>
              <a:t>. Doet één van de bestuursleden alles? Denk er dan aan dat jij verantwoordelijk bent voor al die handelingen. Ga in ieder geval steeds weer het gesprek aan over alles wat er speelt en zorg dat je 100% geïnformeerd bent.</a:t>
            </a:r>
          </a:p>
          <a:p>
            <a:r>
              <a:rPr lang="nl-NL" b="1" dirty="0"/>
              <a:t>LET OP: Je bent ook verantwoordelijk voor het handelen van medebestuurders</a:t>
            </a:r>
          </a:p>
          <a:p>
            <a:endParaRPr lang="nl-NL" dirty="0"/>
          </a:p>
        </p:txBody>
      </p:sp>
    </p:spTree>
    <p:extLst>
      <p:ext uri="{BB962C8B-B14F-4D97-AF65-F5344CB8AC3E}">
        <p14:creationId xmlns:p14="http://schemas.microsoft.com/office/powerpoint/2010/main" val="3169661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lstStyle/>
          <a:p>
            <a:r>
              <a:rPr lang="nl-NL" b="1" dirty="0"/>
              <a:t>Het vermijden van aansprakelijkheid is punt van aandacht gedurende de hele looptijd van je rol als bestuurder. Als je een bestuursfunctie aanvaardt, als je bestuurder bent en als je afscheid neemt</a:t>
            </a:r>
          </a:p>
          <a:p>
            <a:r>
              <a:rPr lang="nl-NL" b="1" dirty="0"/>
              <a:t>1. Als je iemand vraagt voor een bestuursfunctie, kun je door deze aandachtspunten iemand misschien makkelijker een bestuursfunctie laten aanvaarden: </a:t>
            </a:r>
            <a:endParaRPr lang="nl-NL" b="1" i="1" dirty="0"/>
          </a:p>
          <a:p>
            <a:endParaRPr lang="nl-NL" dirty="0"/>
          </a:p>
        </p:txBody>
      </p:sp>
    </p:spTree>
    <p:extLst>
      <p:ext uri="{BB962C8B-B14F-4D97-AF65-F5344CB8AC3E}">
        <p14:creationId xmlns:p14="http://schemas.microsoft.com/office/powerpoint/2010/main" val="697862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normAutofit fontScale="92500" lnSpcReduction="10000"/>
          </a:bodyPr>
          <a:lstStyle/>
          <a:p>
            <a:pPr lvl="0"/>
            <a:r>
              <a:rPr lang="nl-NL" b="1" i="1" dirty="0"/>
              <a:t>Geef inzicht hoe de vereniging er (financieel) voor staat</a:t>
            </a:r>
            <a:r>
              <a:rPr lang="nl-NL" i="1" dirty="0"/>
              <a:t>.</a:t>
            </a:r>
            <a:r>
              <a:rPr lang="nl-NL" dirty="0"/>
              <a:t> Bijvoorbeeld door de laatste drie jaarverslagen te laten zien. Beantwoord de vragen die iemand daar over heeft open. </a:t>
            </a:r>
          </a:p>
          <a:p>
            <a:pPr lvl="0"/>
            <a:r>
              <a:rPr lang="nl-NL" b="1" i="1" dirty="0"/>
              <a:t>Maak duidelijk wie de andere bestuursleden zijn</a:t>
            </a:r>
            <a:r>
              <a:rPr lang="nl-NL" i="1" dirty="0"/>
              <a:t>.</a:t>
            </a:r>
            <a:r>
              <a:rPr lang="nl-NL" dirty="0"/>
              <a:t> Zorg dat iemand met iedereen een keer kan kennismaken. Laat bestuursleden vertellen over hun taken en bevoegdheden.</a:t>
            </a:r>
          </a:p>
          <a:p>
            <a:pPr lvl="0"/>
            <a:r>
              <a:rPr lang="nl-NL" b="1" i="1" dirty="0"/>
              <a:t>Geef iemand die nog geen lid is een kopie van de statuten en/of reglementen.</a:t>
            </a:r>
            <a:r>
              <a:rPr lang="nl-NL" i="1" dirty="0"/>
              <a:t> </a:t>
            </a:r>
            <a:r>
              <a:rPr lang="nl-NL" dirty="0"/>
              <a:t>Zo weet iemand wat daar wordt gezegd over het bestuur en de vertegenwoordiging.</a:t>
            </a:r>
          </a:p>
        </p:txBody>
      </p:sp>
    </p:spTree>
    <p:extLst>
      <p:ext uri="{BB962C8B-B14F-4D97-AF65-F5344CB8AC3E}">
        <p14:creationId xmlns:p14="http://schemas.microsoft.com/office/powerpoint/2010/main" val="3556906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normAutofit fontScale="92500" lnSpcReduction="20000"/>
          </a:bodyPr>
          <a:lstStyle/>
          <a:p>
            <a:pPr lvl="0"/>
            <a:r>
              <a:rPr lang="nl-NL" b="1" i="1" dirty="0"/>
              <a:t>Maak duidelijk welke bevoegdheden mensen hebben en welke werkafspraken zijn gemaakt.</a:t>
            </a:r>
            <a:r>
              <a:rPr lang="nl-NL" i="1" dirty="0"/>
              <a:t> </a:t>
            </a:r>
            <a:r>
              <a:rPr lang="nl-NL" dirty="0"/>
              <a:t>Vertel erbij hoe vaak die afspraken worden besproken binnen het bestuur. Geef openheid hoe binnen het bestuur je de andere bestuursleden controleert.</a:t>
            </a:r>
          </a:p>
          <a:p>
            <a:pPr lvl="0"/>
            <a:r>
              <a:rPr lang="nl-NL" b="1" i="1" dirty="0"/>
              <a:t>Geef informatie over de bestuurdersaansprakelijkheidsverzekering die is afgesloten</a:t>
            </a:r>
            <a:r>
              <a:rPr lang="nl-NL" i="1" dirty="0"/>
              <a:t>.</a:t>
            </a:r>
            <a:r>
              <a:rPr lang="nl-NL" dirty="0"/>
              <a:t> Laat zien dat de dekking daarvan voldoende is. Als dat nog niet geregeld was, denk dan na over een bestuurdersaansprakelijkheidsverzekering voor je bestuur. </a:t>
            </a:r>
          </a:p>
          <a:p>
            <a:r>
              <a:rPr lang="nl-NL" b="1" dirty="0"/>
              <a:t>Zorg nadat iemand gekozen is voor inschrijving bij de Kamer van Koophandel. Dat moet binnen dertig dagen na toetreding</a:t>
            </a:r>
            <a:r>
              <a:rPr lang="nl-NL" dirty="0"/>
              <a:t>. </a:t>
            </a:r>
          </a:p>
        </p:txBody>
      </p:sp>
    </p:spTree>
    <p:extLst>
      <p:ext uri="{BB962C8B-B14F-4D97-AF65-F5344CB8AC3E}">
        <p14:creationId xmlns:p14="http://schemas.microsoft.com/office/powerpoint/2010/main" val="4011888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normAutofit fontScale="62500" lnSpcReduction="20000"/>
          </a:bodyPr>
          <a:lstStyle/>
          <a:p>
            <a:pPr hangingPunct="0"/>
            <a:r>
              <a:rPr lang="nl-NL" b="1" dirty="0"/>
              <a:t>2. Zorg dat je tijdens je bestuursfunctie altijd als volgt handelt:  </a:t>
            </a:r>
          </a:p>
          <a:p>
            <a:pPr lvl="0"/>
            <a:r>
              <a:rPr lang="nl-NL" b="1" i="1" dirty="0"/>
              <a:t>Blijf bij het uitvoeren van je bestuurstaken binnen je bevoegdheden</a:t>
            </a:r>
            <a:r>
              <a:rPr lang="nl-NL" b="1" dirty="0"/>
              <a:t>.</a:t>
            </a:r>
            <a:r>
              <a:rPr lang="nl-NL" dirty="0"/>
              <a:t> Wees alert wie de vereniging mag vertegenwoordigen. Vaak staat in de statuten dat het hele bestuur samen of twee bestuursleden samen de vereniging vertegenwoordigen. Dan kan je dus, zonder dat je in een bestuursvergadering een mandaat hebt gekregen, niet alleen een offerte of opdracht tekenen.</a:t>
            </a:r>
          </a:p>
          <a:p>
            <a:pPr lvl="0"/>
            <a:r>
              <a:rPr lang="nl-NL" b="1" i="1" dirty="0"/>
              <a:t>Handel conform de wet, statuten en eventuele bestuursreglementen</a:t>
            </a:r>
            <a:r>
              <a:rPr lang="nl-NL" b="1" dirty="0"/>
              <a:t>.</a:t>
            </a:r>
            <a:r>
              <a:rPr lang="nl-NL" dirty="0"/>
              <a:t> Zorg dat je zelf op de hoogte bent van de regels. Weet voor een ALV hoe het stemmen moet, wat te doen met blanco stemmen. Ken de termijnen van oproepen. Hebben de leden tijdig alle (!) stukken voor een ALV, zodat ze decharge voor het gevoerde financiële beleid kunnen verlenen?</a:t>
            </a:r>
          </a:p>
          <a:p>
            <a:pPr lvl="0"/>
            <a:r>
              <a:rPr lang="nl-NL" b="1" i="1" dirty="0"/>
              <a:t>Voorkom dat sprake is van een tegenstrijdig belang.</a:t>
            </a:r>
            <a:r>
              <a:rPr lang="nl-NL" dirty="0"/>
              <a:t>. Kort gezegd is er sprake van een tegenstrijdig belang als het voor de afdeling het beste zou zijn om A te doen, maar jij voordeel hebt als ze B doen.</a:t>
            </a:r>
          </a:p>
          <a:p>
            <a:pPr lvl="0"/>
            <a:r>
              <a:rPr lang="nl-NL" b="1" i="1" dirty="0"/>
              <a:t>Voldoe aan de administratieplichten</a:t>
            </a:r>
            <a:r>
              <a:rPr lang="nl-NL" b="1" dirty="0"/>
              <a:t>.</a:t>
            </a:r>
            <a:r>
              <a:rPr lang="nl-NL" dirty="0"/>
              <a:t> Hou de ledenadministratie bij, zorg voor een duidelijke boekhouding, bewaar stukken minimaal zeven jaar (of langer als dat van de statuten moet). En natuurlijk moet je vanuit deze wet ook (binnen 5 jaar na 1 juli 2021) nieuwe statuten laten maken bij de notaris.</a:t>
            </a:r>
          </a:p>
          <a:p>
            <a:pPr hangingPunct="0"/>
            <a:endParaRPr lang="nl-NL" b="1" i="1" dirty="0"/>
          </a:p>
        </p:txBody>
      </p:sp>
    </p:spTree>
    <p:extLst>
      <p:ext uri="{BB962C8B-B14F-4D97-AF65-F5344CB8AC3E}">
        <p14:creationId xmlns:p14="http://schemas.microsoft.com/office/powerpoint/2010/main" val="2806845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normAutofit lnSpcReduction="10000"/>
          </a:bodyPr>
          <a:lstStyle/>
          <a:p>
            <a:pPr lvl="0"/>
            <a:r>
              <a:rPr lang="nl-NL" b="1" i="1" dirty="0"/>
              <a:t>Ga geen overeenkomsten aan waarvan je weet dat de vereniging die niet kan nakomen</a:t>
            </a:r>
            <a:r>
              <a:rPr lang="nl-NL" dirty="0"/>
              <a:t>. Zowel bij aankopen als bij toezeggingen van inzet..</a:t>
            </a:r>
          </a:p>
          <a:p>
            <a:pPr lvl="0"/>
            <a:r>
              <a:rPr lang="nl-NL" b="1" i="1" dirty="0"/>
              <a:t>Als de vereniging in zwaar weer verkeert en afstevent op een faillissement</a:t>
            </a:r>
            <a:r>
              <a:rPr lang="nl-NL" b="1" dirty="0"/>
              <a:t>:</a:t>
            </a:r>
            <a:r>
              <a:rPr lang="nl-NL" dirty="0"/>
              <a:t> doe geen betalingstoezeggingen.</a:t>
            </a:r>
          </a:p>
          <a:p>
            <a:pPr lvl="0"/>
            <a:r>
              <a:rPr lang="nl-NL" b="1" i="1" dirty="0"/>
              <a:t>Zorg dat je als vereniging ook voldoet aan andere relevante wetten zoals de AVG</a:t>
            </a:r>
            <a:r>
              <a:rPr lang="nl-NL" b="1" dirty="0"/>
              <a:t>.</a:t>
            </a:r>
            <a:r>
              <a:rPr lang="nl-NL" dirty="0"/>
              <a:t> Mogen de gegevens van oud-leden worden bewaard? Hoe is het geregeld met toegang tot de mailbox, hebben bestuursleden een functiemail zodat ze hun privé-mail niet hoeven te gebruiken?</a:t>
            </a:r>
          </a:p>
          <a:p>
            <a:pPr hangingPunct="0"/>
            <a:endParaRPr lang="nl-NL" b="1" i="1" dirty="0"/>
          </a:p>
        </p:txBody>
      </p:sp>
    </p:spTree>
    <p:extLst>
      <p:ext uri="{BB962C8B-B14F-4D97-AF65-F5344CB8AC3E}">
        <p14:creationId xmlns:p14="http://schemas.microsoft.com/office/powerpoint/2010/main" val="2519547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normAutofit/>
          </a:bodyPr>
          <a:lstStyle/>
          <a:p>
            <a:r>
              <a:rPr lang="nl-NL" dirty="0"/>
              <a:t>Om het meest geziene risico wat betreft decharge te bespreken: </a:t>
            </a:r>
            <a:br>
              <a:rPr lang="nl-NL" dirty="0"/>
            </a:br>
            <a:r>
              <a:rPr lang="nl-NL" b="1" dirty="0"/>
              <a:t>Als leden stukken ter plekke krijgen, dan hebben ze niet voldoende informatie om zich erin te verdiepen. </a:t>
            </a:r>
            <a:r>
              <a:rPr lang="nl-NL" dirty="0"/>
              <a:t>Daarbij hebben dan leden die niet bij de vergadering waren de stukken helemaal niet gezien. Je hebt ze de kans ontnomen om te komen en vragen te stellen/iets van de decharge te vinden. Daarom: </a:t>
            </a:r>
            <a:r>
              <a:rPr lang="nl-NL" b="1" dirty="0"/>
              <a:t>Financiële stukken moeten met de agenda mee naar de leden en mogen leden houden na de vergadering.</a:t>
            </a:r>
            <a:endParaRPr lang="nl-NL" dirty="0"/>
          </a:p>
          <a:p>
            <a:pPr hangingPunct="0"/>
            <a:endParaRPr lang="nl-NL" b="1" i="1" dirty="0"/>
          </a:p>
        </p:txBody>
      </p:sp>
    </p:spTree>
    <p:extLst>
      <p:ext uri="{BB962C8B-B14F-4D97-AF65-F5344CB8AC3E}">
        <p14:creationId xmlns:p14="http://schemas.microsoft.com/office/powerpoint/2010/main" val="526727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normAutofit fontScale="85000" lnSpcReduction="20000"/>
          </a:bodyPr>
          <a:lstStyle/>
          <a:p>
            <a:pPr hangingPunct="0"/>
            <a:r>
              <a:rPr lang="nl-NL" b="1" dirty="0"/>
              <a:t>3. Let bij het neerleggen van je bestuursfunctie op de volgende zaken:</a:t>
            </a:r>
            <a:endParaRPr lang="nl-NL" b="1" i="1" dirty="0"/>
          </a:p>
          <a:p>
            <a:pPr lvl="0"/>
            <a:r>
              <a:rPr lang="nl-NL" b="1" i="1" dirty="0"/>
              <a:t>Zorg dat het neerleggen van de bestuursfunctie duidelijk is vastgelegd</a:t>
            </a:r>
            <a:r>
              <a:rPr lang="nl-NL" b="1" dirty="0"/>
              <a:t>.</a:t>
            </a:r>
            <a:r>
              <a:rPr lang="nl-NL" dirty="0"/>
              <a:t> Zeg schriftelijk op en accepteer het terugtreden ook schriftelijk.</a:t>
            </a:r>
          </a:p>
          <a:p>
            <a:pPr lvl="0"/>
            <a:r>
              <a:rPr lang="nl-NL" b="1" i="1" dirty="0"/>
              <a:t>Zorg voor uitschrijving bij de Kamer van Koophandel</a:t>
            </a:r>
            <a:r>
              <a:rPr lang="nl-NL" b="1" dirty="0"/>
              <a:t>.</a:t>
            </a:r>
            <a:r>
              <a:rPr lang="nl-NL" dirty="0"/>
              <a:t> Dat moet binnen dertig dagen na uittreding en kan je ook zelf doen.</a:t>
            </a:r>
          </a:p>
          <a:p>
            <a:pPr lvl="0"/>
            <a:r>
              <a:rPr lang="nl-NL" b="1" i="1" dirty="0"/>
              <a:t>Zorg voor decharge van de bestuurstaken door de ledenvergadering van de vereniging</a:t>
            </a:r>
            <a:r>
              <a:rPr lang="nl-NL" b="1" dirty="0"/>
              <a:t>.</a:t>
            </a:r>
            <a:r>
              <a:rPr lang="nl-NL" dirty="0"/>
              <a:t> In een extra vergadering zou dat een apart agendapunt kunnen zijn, anders kan het mee in de reguliere decharge van het bestuur.</a:t>
            </a:r>
          </a:p>
          <a:p>
            <a:pPr lvl="0"/>
            <a:r>
              <a:rPr lang="nl-NL" b="1" i="1" dirty="0"/>
              <a:t>Zorg voor een goede overdracht naar de nieuwe bestuurder(s) en leg afspraken goed vast</a:t>
            </a:r>
            <a:r>
              <a:rPr lang="nl-NL" b="1" dirty="0"/>
              <a:t>.</a:t>
            </a:r>
            <a:r>
              <a:rPr lang="nl-NL" dirty="0"/>
              <a:t> Tot wanneer is de oude en vanaf wanneer is de nieuwe bestuurder verantwoordelijk.</a:t>
            </a:r>
          </a:p>
          <a:p>
            <a:pPr hangingPunct="0"/>
            <a:endParaRPr lang="nl-NL" b="1" i="1" dirty="0"/>
          </a:p>
        </p:txBody>
      </p:sp>
    </p:spTree>
    <p:extLst>
      <p:ext uri="{BB962C8B-B14F-4D97-AF65-F5344CB8AC3E}">
        <p14:creationId xmlns:p14="http://schemas.microsoft.com/office/powerpoint/2010/main" val="2419903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normAutofit/>
          </a:bodyPr>
          <a:lstStyle/>
          <a:p>
            <a:r>
              <a:rPr lang="nl-NL" b="1" dirty="0"/>
              <a:t>Bestuurdersaansprakelijkheidsverzekering</a:t>
            </a:r>
          </a:p>
          <a:p>
            <a:r>
              <a:rPr lang="nl-NL" b="1" dirty="0"/>
              <a:t>Een bestuurdersaansprakelijkheidsverzekering kan een belangrijk deel van de bestuurdersaansprakelijkheid wegens ernstig verwijtbaar handelen dekken. Schade die opzettelijk is veroorzaakt valt niet onder de dekking.</a:t>
            </a:r>
            <a:endParaRPr lang="nl-NL" dirty="0"/>
          </a:p>
          <a:p>
            <a:pPr hangingPunct="0"/>
            <a:r>
              <a:rPr lang="nl-NL" b="1" dirty="0"/>
              <a:t>Een bestuurdersaansprakelijkheidsverzekering kan worden gesloten door zowel de bestuurder zelf als de instelling waarvoor hij actief is</a:t>
            </a:r>
            <a:endParaRPr lang="nl-NL" b="1" i="1" dirty="0"/>
          </a:p>
        </p:txBody>
      </p:sp>
    </p:spTree>
    <p:extLst>
      <p:ext uri="{BB962C8B-B14F-4D97-AF65-F5344CB8AC3E}">
        <p14:creationId xmlns:p14="http://schemas.microsoft.com/office/powerpoint/2010/main" val="1912007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F2A5D-2F0F-472A-B26C-4FAB1EB24EA0}"/>
              </a:ext>
            </a:extLst>
          </p:cNvPr>
          <p:cNvSpPr>
            <a:spLocks noGrp="1"/>
          </p:cNvSpPr>
          <p:nvPr>
            <p:ph type="title"/>
          </p:nvPr>
        </p:nvSpPr>
        <p:spPr/>
        <p:txBody>
          <a:bodyPr>
            <a:normAutofit fontScale="90000"/>
          </a:bodyPr>
          <a:lstStyle/>
          <a:p>
            <a:r>
              <a:rPr lang="nl-NL" dirty="0"/>
              <a:t>Hoe voorkom je aansprakelijkheid (zoveel mogelijk) </a:t>
            </a:r>
          </a:p>
        </p:txBody>
      </p:sp>
      <p:sp>
        <p:nvSpPr>
          <p:cNvPr id="3" name="Tijdelijke aanduiding voor inhoud 2">
            <a:extLst>
              <a:ext uri="{FF2B5EF4-FFF2-40B4-BE49-F238E27FC236}">
                <a16:creationId xmlns:a16="http://schemas.microsoft.com/office/drawing/2014/main" id="{A5DB4781-DF00-4AFF-9F78-DCE4C195A574}"/>
              </a:ext>
            </a:extLst>
          </p:cNvPr>
          <p:cNvSpPr>
            <a:spLocks noGrp="1"/>
          </p:cNvSpPr>
          <p:nvPr>
            <p:ph idx="1"/>
          </p:nvPr>
        </p:nvSpPr>
        <p:spPr/>
        <p:txBody>
          <a:bodyPr>
            <a:normAutofit fontScale="92500" lnSpcReduction="10000"/>
          </a:bodyPr>
          <a:lstStyle/>
          <a:p>
            <a:r>
              <a:rPr lang="nl-NL" dirty="0"/>
              <a:t>Veel gemeenten hebben voor hun vrijwilligers een </a:t>
            </a:r>
            <a:r>
              <a:rPr lang="nl-NL" u="sng" dirty="0">
                <a:hlinkClick r:id="rId2"/>
              </a:rPr>
              <a:t>collectieve aansprakelijkheidsverzekering</a:t>
            </a:r>
            <a:r>
              <a:rPr lang="nl-NL" dirty="0"/>
              <a:t> afgesloten. De VNG-verzekering kent twee varianten. In de basisverzekering zitten de aansprakelijkheid van vrijwilligers, ongevallen en persoonlijke eigendommen van vrijwilligers</a:t>
            </a:r>
          </a:p>
          <a:p>
            <a:r>
              <a:rPr lang="nl-NL" dirty="0"/>
              <a:t>Daarnaast is er een plusvariant. Deze biedt extra verzekering voor aansprakelijkheid van de rechtspersoon (de vrijwilligersorganisatie), bestuurdersaansprakelijkheid, verkeersaansprakelijkheid voor de rechtspersoon en rechtsbijstand.</a:t>
            </a:r>
          </a:p>
          <a:p>
            <a:r>
              <a:rPr lang="nl-NL" dirty="0"/>
              <a:t>Informeer bij uw gemeente of zij zo’n verzekering hebben afgesloten. Informatie over het claimen op de verzekering geeft </a:t>
            </a:r>
            <a:r>
              <a:rPr lang="nl-NL" u="sng" dirty="0">
                <a:hlinkClick r:id="rId3"/>
              </a:rPr>
              <a:t>Achmea</a:t>
            </a:r>
            <a:endParaRPr lang="nl-NL" b="1" i="1" dirty="0"/>
          </a:p>
        </p:txBody>
      </p:sp>
    </p:spTree>
    <p:extLst>
      <p:ext uri="{BB962C8B-B14F-4D97-AF65-F5344CB8AC3E}">
        <p14:creationId xmlns:p14="http://schemas.microsoft.com/office/powerpoint/2010/main" val="225285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2AC39-7275-4EDD-992D-3FB2BD01980D}"/>
              </a:ext>
            </a:extLst>
          </p:cNvPr>
          <p:cNvSpPr>
            <a:spLocks noGrp="1"/>
          </p:cNvSpPr>
          <p:nvPr>
            <p:ph type="title"/>
          </p:nvPr>
        </p:nvSpPr>
        <p:spPr/>
        <p:txBody>
          <a:bodyPr/>
          <a:lstStyle/>
          <a:p>
            <a:r>
              <a:rPr lang="nl-NL" dirty="0"/>
              <a:t>Kwaliteit van besturen</a:t>
            </a:r>
          </a:p>
        </p:txBody>
      </p:sp>
      <p:sp>
        <p:nvSpPr>
          <p:cNvPr id="3" name="Tijdelijke aanduiding voor inhoud 2">
            <a:extLst>
              <a:ext uri="{FF2B5EF4-FFF2-40B4-BE49-F238E27FC236}">
                <a16:creationId xmlns:a16="http://schemas.microsoft.com/office/drawing/2014/main" id="{C535A24F-98E7-4A78-9810-BE8FF59BAFC5}"/>
              </a:ext>
            </a:extLst>
          </p:cNvPr>
          <p:cNvSpPr>
            <a:spLocks noGrp="1"/>
          </p:cNvSpPr>
          <p:nvPr>
            <p:ph idx="1"/>
          </p:nvPr>
        </p:nvSpPr>
        <p:spPr/>
        <p:txBody>
          <a:bodyPr/>
          <a:lstStyle/>
          <a:p>
            <a:r>
              <a:rPr lang="nl-NL" b="1" dirty="0"/>
              <a:t>De WBTR vraagt meer dan alleen het aanpassen van de statuten. Het is ook bedoeld om de kwaliteit van besturen te verbeteren</a:t>
            </a:r>
            <a:endParaRPr lang="nl-NL" dirty="0"/>
          </a:p>
        </p:txBody>
      </p:sp>
    </p:spTree>
    <p:extLst>
      <p:ext uri="{BB962C8B-B14F-4D97-AF65-F5344CB8AC3E}">
        <p14:creationId xmlns:p14="http://schemas.microsoft.com/office/powerpoint/2010/main" val="232568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773AA-CB42-414B-8175-E9E449E6DE1F}"/>
              </a:ext>
            </a:extLst>
          </p:cNvPr>
          <p:cNvSpPr>
            <a:spLocks noGrp="1"/>
          </p:cNvSpPr>
          <p:nvPr>
            <p:ph type="title"/>
          </p:nvPr>
        </p:nvSpPr>
        <p:spPr/>
        <p:txBody>
          <a:bodyPr/>
          <a:lstStyle/>
          <a:p>
            <a:r>
              <a:rPr lang="nl-NL" dirty="0"/>
              <a:t>Tegenstrijdig belang</a:t>
            </a:r>
          </a:p>
        </p:txBody>
      </p:sp>
      <p:sp>
        <p:nvSpPr>
          <p:cNvPr id="3" name="Tijdelijke aanduiding voor inhoud 2">
            <a:extLst>
              <a:ext uri="{FF2B5EF4-FFF2-40B4-BE49-F238E27FC236}">
                <a16:creationId xmlns:a16="http://schemas.microsoft.com/office/drawing/2014/main" id="{050D3E66-527A-45C1-99F1-D425AC08E60C}"/>
              </a:ext>
            </a:extLst>
          </p:cNvPr>
          <p:cNvSpPr>
            <a:spLocks noGrp="1"/>
          </p:cNvSpPr>
          <p:nvPr>
            <p:ph idx="1"/>
          </p:nvPr>
        </p:nvSpPr>
        <p:spPr/>
        <p:txBody>
          <a:bodyPr>
            <a:normAutofit lnSpcReduction="10000"/>
          </a:bodyPr>
          <a:lstStyle/>
          <a:p>
            <a:r>
              <a:rPr lang="nl-NL" b="1" dirty="0"/>
              <a:t>Een bestuurder of commissaris mag niet deelnemen aan besprekingen of besluitvorming over onderwerpen waar hij of zij een persoonlijk belang bij heeft dat strijdig is met het belang van de vereniging</a:t>
            </a:r>
            <a:r>
              <a:rPr lang="nl-NL" dirty="0"/>
              <a:t>.</a:t>
            </a:r>
          </a:p>
          <a:p>
            <a:r>
              <a:rPr lang="nl-NL" b="1" dirty="0"/>
              <a:t>Als je als bestuurder een direct of indirect persoonlijk belang hebt bij een bepaalde beslissing en je moet kiezen tussen dat eigen belang en het verenigingsbelang, noemt de wet dat tegenstrijdig belang</a:t>
            </a:r>
            <a:r>
              <a:rPr lang="nl-NL" dirty="0"/>
              <a:t>. </a:t>
            </a:r>
            <a:r>
              <a:rPr lang="nl-NL" b="1" dirty="0"/>
              <a:t>Ook als de vereniging geen nadeel ondervindt van de beslissing, is sprake van tegenstrijdig belang</a:t>
            </a:r>
            <a:endParaRPr lang="nl-NL" dirty="0"/>
          </a:p>
        </p:txBody>
      </p:sp>
    </p:spTree>
    <p:extLst>
      <p:ext uri="{BB962C8B-B14F-4D97-AF65-F5344CB8AC3E}">
        <p14:creationId xmlns:p14="http://schemas.microsoft.com/office/powerpoint/2010/main" val="2849680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773AA-CB42-414B-8175-E9E449E6DE1F}"/>
              </a:ext>
            </a:extLst>
          </p:cNvPr>
          <p:cNvSpPr>
            <a:spLocks noGrp="1"/>
          </p:cNvSpPr>
          <p:nvPr>
            <p:ph type="title"/>
          </p:nvPr>
        </p:nvSpPr>
        <p:spPr/>
        <p:txBody>
          <a:bodyPr/>
          <a:lstStyle/>
          <a:p>
            <a:r>
              <a:rPr lang="nl-NL" dirty="0"/>
              <a:t>Tegenstrijdig belang</a:t>
            </a:r>
          </a:p>
        </p:txBody>
      </p:sp>
      <p:sp>
        <p:nvSpPr>
          <p:cNvPr id="3" name="Tijdelijke aanduiding voor inhoud 2">
            <a:extLst>
              <a:ext uri="{FF2B5EF4-FFF2-40B4-BE49-F238E27FC236}">
                <a16:creationId xmlns:a16="http://schemas.microsoft.com/office/drawing/2014/main" id="{050D3E66-527A-45C1-99F1-D425AC08E60C}"/>
              </a:ext>
            </a:extLst>
          </p:cNvPr>
          <p:cNvSpPr>
            <a:spLocks noGrp="1"/>
          </p:cNvSpPr>
          <p:nvPr>
            <p:ph idx="1"/>
          </p:nvPr>
        </p:nvSpPr>
        <p:spPr/>
        <p:txBody>
          <a:bodyPr>
            <a:normAutofit fontScale="70000" lnSpcReduction="20000"/>
          </a:bodyPr>
          <a:lstStyle/>
          <a:p>
            <a:r>
              <a:rPr lang="nl-NL" b="1" dirty="0"/>
              <a:t>Waarom moet je tegenstrijdig belang goed regelen?</a:t>
            </a:r>
          </a:p>
          <a:p>
            <a:r>
              <a:rPr lang="nl-NL" b="1" dirty="0"/>
              <a:t>Als een besluit is genomen waarbij een tegenstrijdig belang speelt, kan dat gevolgen hebben voor de rechtsgeldigheid van dat besluit.</a:t>
            </a:r>
          </a:p>
          <a:p>
            <a:r>
              <a:rPr lang="nl-NL" b="1" dirty="0"/>
              <a:t>In de WBTR staat alleen dat een bestuurder die zelf een direct of indirect persoonlijk belang heeft dat tegenstrijdig is met het belang van de vereniging, niet mag vergaderen of besluiten over dergelijke onderwerpen</a:t>
            </a:r>
            <a:r>
              <a:rPr lang="nl-NL" dirty="0"/>
              <a:t>. De andere bestuurders mogen gewoon deelnemen aan de bespreking en besluitvorming over het onderwerp.</a:t>
            </a:r>
          </a:p>
          <a:p>
            <a:r>
              <a:rPr lang="nl-NL" dirty="0"/>
              <a:t>Soms weten de andere bestuursleden niet dat dat tegenstrijdig belang er is. </a:t>
            </a:r>
            <a:r>
              <a:rPr lang="nl-NL" b="1" dirty="0"/>
              <a:t>Daar moet je dus afspreken dat een bestuurslid het meldt als er sprake is van een tegenstrijdig belang. In de notulen moet je dan vastleggen dat het bestuurslid dat heeft gemeld en dat het betreffende bestuurslid niet mee zal stemmen.</a:t>
            </a:r>
            <a:r>
              <a:rPr lang="nl-NL" dirty="0"/>
              <a:t> Als bestuurslid met een mogelijk tegenstrijdig belang kan je hier beter te vroeg dan te laat melding van maken. Het is verstandig om hier dus met elkaar goed over te praten en intern goede afspraken over te maken.</a:t>
            </a:r>
          </a:p>
          <a:p>
            <a:endParaRPr lang="nl-NL" dirty="0"/>
          </a:p>
        </p:txBody>
      </p:sp>
    </p:spTree>
    <p:extLst>
      <p:ext uri="{BB962C8B-B14F-4D97-AF65-F5344CB8AC3E}">
        <p14:creationId xmlns:p14="http://schemas.microsoft.com/office/powerpoint/2010/main" val="3505963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773AA-CB42-414B-8175-E9E449E6DE1F}"/>
              </a:ext>
            </a:extLst>
          </p:cNvPr>
          <p:cNvSpPr>
            <a:spLocks noGrp="1"/>
          </p:cNvSpPr>
          <p:nvPr>
            <p:ph type="title"/>
          </p:nvPr>
        </p:nvSpPr>
        <p:spPr/>
        <p:txBody>
          <a:bodyPr/>
          <a:lstStyle/>
          <a:p>
            <a:r>
              <a:rPr lang="nl-NL" dirty="0"/>
              <a:t>Tegenstrijdig belang</a:t>
            </a:r>
          </a:p>
        </p:txBody>
      </p:sp>
      <p:sp>
        <p:nvSpPr>
          <p:cNvPr id="3" name="Tijdelijke aanduiding voor inhoud 2">
            <a:extLst>
              <a:ext uri="{FF2B5EF4-FFF2-40B4-BE49-F238E27FC236}">
                <a16:creationId xmlns:a16="http://schemas.microsoft.com/office/drawing/2014/main" id="{050D3E66-527A-45C1-99F1-D425AC08E60C}"/>
              </a:ext>
            </a:extLst>
          </p:cNvPr>
          <p:cNvSpPr>
            <a:spLocks noGrp="1"/>
          </p:cNvSpPr>
          <p:nvPr>
            <p:ph idx="1"/>
          </p:nvPr>
        </p:nvSpPr>
        <p:spPr/>
        <p:txBody>
          <a:bodyPr>
            <a:normAutofit/>
          </a:bodyPr>
          <a:lstStyle/>
          <a:p>
            <a:r>
              <a:rPr lang="nl-NL" dirty="0"/>
              <a:t>In de </a:t>
            </a:r>
            <a:r>
              <a:rPr lang="nl-NL" u="sng" dirty="0">
                <a:hlinkClick r:id="rId2"/>
              </a:rPr>
              <a:t>nieuwe modelstatuten</a:t>
            </a:r>
            <a:r>
              <a:rPr lang="nl-NL" dirty="0"/>
              <a:t> (april 2021) staat daarom:</a:t>
            </a:r>
          </a:p>
          <a:p>
            <a:r>
              <a:rPr lang="nl-NL" b="1" i="1" dirty="0"/>
              <a:t>Een bestuurder neemt niet deel aan de beraadslaging en besluitvorming indien hij daarbij een direct of indirect persoonlijk belang heeft dat tegenstrijdig is met het belang van de Vereniging en de met haar verbonden of organisatie.</a:t>
            </a:r>
            <a:br>
              <a:rPr lang="nl-NL" b="1" i="1" dirty="0"/>
            </a:br>
            <a:r>
              <a:rPr lang="nl-NL" b="1" i="1" dirty="0"/>
              <a:t>Wanneer hierdoor geen bestuursbesluit zou kunnen worden genomen, wordt het besluit genomen door de Algemene Vergadering</a:t>
            </a:r>
            <a:r>
              <a:rPr lang="nl-NL" i="1" dirty="0"/>
              <a:t>.</a:t>
            </a:r>
            <a:endParaRPr lang="nl-NL" dirty="0"/>
          </a:p>
          <a:p>
            <a:endParaRPr lang="nl-NL" dirty="0"/>
          </a:p>
        </p:txBody>
      </p:sp>
    </p:spTree>
    <p:extLst>
      <p:ext uri="{BB962C8B-B14F-4D97-AF65-F5344CB8AC3E}">
        <p14:creationId xmlns:p14="http://schemas.microsoft.com/office/powerpoint/2010/main" val="772897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4CA97-4671-4E20-83EA-108BFC260E94}"/>
              </a:ext>
            </a:extLst>
          </p:cNvPr>
          <p:cNvSpPr>
            <a:spLocks noGrp="1"/>
          </p:cNvSpPr>
          <p:nvPr>
            <p:ph type="title"/>
          </p:nvPr>
        </p:nvSpPr>
        <p:spPr/>
        <p:txBody>
          <a:bodyPr/>
          <a:lstStyle/>
          <a:p>
            <a:r>
              <a:rPr lang="nl-NL" dirty="0"/>
              <a:t>Afwezigheid van 1 of meer bestuursleden</a:t>
            </a:r>
          </a:p>
        </p:txBody>
      </p:sp>
      <p:sp>
        <p:nvSpPr>
          <p:cNvPr id="3" name="Tijdelijke aanduiding voor inhoud 2">
            <a:extLst>
              <a:ext uri="{FF2B5EF4-FFF2-40B4-BE49-F238E27FC236}">
                <a16:creationId xmlns:a16="http://schemas.microsoft.com/office/drawing/2014/main" id="{9FBC4563-1DE6-4981-9B5E-C5B187FD0CA6}"/>
              </a:ext>
            </a:extLst>
          </p:cNvPr>
          <p:cNvSpPr>
            <a:spLocks noGrp="1"/>
          </p:cNvSpPr>
          <p:nvPr>
            <p:ph idx="1"/>
          </p:nvPr>
        </p:nvSpPr>
        <p:spPr/>
        <p:txBody>
          <a:bodyPr/>
          <a:lstStyle/>
          <a:p>
            <a:r>
              <a:rPr lang="nl-NL" b="1" dirty="0"/>
              <a:t>Als vereniging moet je een belet- en ontstentenisregeling treffen. In zo’n regeling leg je vast hoe besluiten worden genomen als één of meer bestuursleden afwezig zijn</a:t>
            </a:r>
          </a:p>
          <a:p>
            <a:r>
              <a:rPr lang="nl-NL" b="1" dirty="0"/>
              <a:t>Met het begrip ontstentenis wordt in het algemeen bedoeld dat als “een bestuurder ophoudt bestuurder te zijn”. Denk bijvoorbeeld aan het aftreden van een bestuurslid waardoor er een vacature ontstaat in het bestuur</a:t>
            </a:r>
            <a:r>
              <a:rPr lang="nl-NL" dirty="0"/>
              <a:t>. </a:t>
            </a:r>
          </a:p>
        </p:txBody>
      </p:sp>
    </p:spTree>
    <p:extLst>
      <p:ext uri="{BB962C8B-B14F-4D97-AF65-F5344CB8AC3E}">
        <p14:creationId xmlns:p14="http://schemas.microsoft.com/office/powerpoint/2010/main" val="4291120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4CA97-4671-4E20-83EA-108BFC260E94}"/>
              </a:ext>
            </a:extLst>
          </p:cNvPr>
          <p:cNvSpPr>
            <a:spLocks noGrp="1"/>
          </p:cNvSpPr>
          <p:nvPr>
            <p:ph type="title"/>
          </p:nvPr>
        </p:nvSpPr>
        <p:spPr/>
        <p:txBody>
          <a:bodyPr/>
          <a:lstStyle/>
          <a:p>
            <a:r>
              <a:rPr lang="nl-NL" dirty="0"/>
              <a:t>Afwezigheid van 1 of meer bestuursleden</a:t>
            </a:r>
          </a:p>
        </p:txBody>
      </p:sp>
      <p:sp>
        <p:nvSpPr>
          <p:cNvPr id="3" name="Tijdelijke aanduiding voor inhoud 2">
            <a:extLst>
              <a:ext uri="{FF2B5EF4-FFF2-40B4-BE49-F238E27FC236}">
                <a16:creationId xmlns:a16="http://schemas.microsoft.com/office/drawing/2014/main" id="{9FBC4563-1DE6-4981-9B5E-C5B187FD0CA6}"/>
              </a:ext>
            </a:extLst>
          </p:cNvPr>
          <p:cNvSpPr>
            <a:spLocks noGrp="1"/>
          </p:cNvSpPr>
          <p:nvPr>
            <p:ph idx="1"/>
          </p:nvPr>
        </p:nvSpPr>
        <p:spPr/>
        <p:txBody>
          <a:bodyPr/>
          <a:lstStyle/>
          <a:p>
            <a:r>
              <a:rPr lang="nl-NL" b="1" dirty="0"/>
              <a:t>Met het begrip belet wordt in het algemeen bedoeld dat als een “bestuurder tijdelijk zijn functie niet kan of niet mag uitoefenen”.</a:t>
            </a:r>
            <a:r>
              <a:rPr lang="nl-NL" dirty="0"/>
              <a:t> Hiervan is sprake als een bestuurder of commissaris niet aanwezig kan zijn, bijvoorbeeld door (langdurige) ziekte, vakantie of omdat hij of zij is geschorst</a:t>
            </a:r>
          </a:p>
          <a:p>
            <a:r>
              <a:rPr lang="nl-NL" dirty="0"/>
              <a:t>In de statuten van de vereniging kun je nog verder omschrijven wanneer sprake is van belet. </a:t>
            </a:r>
            <a:r>
              <a:rPr lang="nl-NL" b="1" dirty="0"/>
              <a:t>Bijvoorbeeld dat sprake kan zijn van belet als een bestuurder onbereikbaar is gedurende een vastgesteld aantal dagen.</a:t>
            </a:r>
            <a:r>
              <a:rPr lang="nl-NL" dirty="0"/>
              <a:t>    </a:t>
            </a:r>
          </a:p>
          <a:p>
            <a:endParaRPr lang="nl-NL" dirty="0"/>
          </a:p>
        </p:txBody>
      </p:sp>
    </p:spTree>
    <p:extLst>
      <p:ext uri="{BB962C8B-B14F-4D97-AF65-F5344CB8AC3E}">
        <p14:creationId xmlns:p14="http://schemas.microsoft.com/office/powerpoint/2010/main" val="522406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4CA97-4671-4E20-83EA-108BFC260E94}"/>
              </a:ext>
            </a:extLst>
          </p:cNvPr>
          <p:cNvSpPr>
            <a:spLocks noGrp="1"/>
          </p:cNvSpPr>
          <p:nvPr>
            <p:ph type="title"/>
          </p:nvPr>
        </p:nvSpPr>
        <p:spPr/>
        <p:txBody>
          <a:bodyPr/>
          <a:lstStyle/>
          <a:p>
            <a:r>
              <a:rPr lang="nl-NL" dirty="0"/>
              <a:t>Afwezigheid van 1 of meer bestuursleden</a:t>
            </a:r>
          </a:p>
        </p:txBody>
      </p:sp>
      <p:sp>
        <p:nvSpPr>
          <p:cNvPr id="3" name="Tijdelijke aanduiding voor inhoud 2">
            <a:extLst>
              <a:ext uri="{FF2B5EF4-FFF2-40B4-BE49-F238E27FC236}">
                <a16:creationId xmlns:a16="http://schemas.microsoft.com/office/drawing/2014/main" id="{9FBC4563-1DE6-4981-9B5E-C5B187FD0CA6}"/>
              </a:ext>
            </a:extLst>
          </p:cNvPr>
          <p:cNvSpPr>
            <a:spLocks noGrp="1"/>
          </p:cNvSpPr>
          <p:nvPr>
            <p:ph idx="1"/>
          </p:nvPr>
        </p:nvSpPr>
        <p:spPr/>
        <p:txBody>
          <a:bodyPr>
            <a:normAutofit fontScale="92500" lnSpcReduction="10000"/>
          </a:bodyPr>
          <a:lstStyle/>
          <a:p>
            <a:r>
              <a:rPr lang="nl-NL" b="1" dirty="0"/>
              <a:t>Verenigingen die geen regeling hebben voor belet en ontstentenis van alle bestuurders in hun statuten hebben staan, moeten de statuten bij de eerstvolgende gelegenheid laten aanpassen. Tevens is het aan te raden om ook te kijken naar een aanvullende regeling voor de situatie van belet en ontstentenis van één of meer bestuursleden. </a:t>
            </a:r>
            <a:endParaRPr lang="nl-NL" dirty="0"/>
          </a:p>
          <a:p>
            <a:r>
              <a:rPr lang="nl-NL" b="1" dirty="0"/>
              <a:t>Waarom moet je zo’n belet- en ontstentenisregeling treffen?</a:t>
            </a:r>
          </a:p>
          <a:p>
            <a:r>
              <a:rPr lang="nl-NL" b="1" dirty="0"/>
              <a:t>Als je niets geregeld hebt moet je dus altijd met alle bestuursleden besluiten nemen. Je vergaderdata moet je dan dus afstemmen op alle vakanties en niemand mag ziek worden.</a:t>
            </a:r>
            <a:r>
              <a:rPr lang="nl-NL" dirty="0"/>
              <a:t> Dat is natuurlijk niet realistisch </a:t>
            </a:r>
          </a:p>
          <a:p>
            <a:endParaRPr lang="nl-NL" dirty="0"/>
          </a:p>
        </p:txBody>
      </p:sp>
    </p:spTree>
    <p:extLst>
      <p:ext uri="{BB962C8B-B14F-4D97-AF65-F5344CB8AC3E}">
        <p14:creationId xmlns:p14="http://schemas.microsoft.com/office/powerpoint/2010/main" val="4100543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4CA97-4671-4E20-83EA-108BFC260E94}"/>
              </a:ext>
            </a:extLst>
          </p:cNvPr>
          <p:cNvSpPr>
            <a:spLocks noGrp="1"/>
          </p:cNvSpPr>
          <p:nvPr>
            <p:ph type="title"/>
          </p:nvPr>
        </p:nvSpPr>
        <p:spPr/>
        <p:txBody>
          <a:bodyPr>
            <a:normAutofit fontScale="90000"/>
          </a:bodyPr>
          <a:lstStyle/>
          <a:p>
            <a:r>
              <a:rPr lang="nl-NL" dirty="0"/>
              <a:t>Wat moet er in een belet ontstentenis regeling staan</a:t>
            </a:r>
          </a:p>
        </p:txBody>
      </p:sp>
      <p:sp>
        <p:nvSpPr>
          <p:cNvPr id="3" name="Tijdelijke aanduiding voor inhoud 2">
            <a:extLst>
              <a:ext uri="{FF2B5EF4-FFF2-40B4-BE49-F238E27FC236}">
                <a16:creationId xmlns:a16="http://schemas.microsoft.com/office/drawing/2014/main" id="{9FBC4563-1DE6-4981-9B5E-C5B187FD0CA6}"/>
              </a:ext>
            </a:extLst>
          </p:cNvPr>
          <p:cNvSpPr>
            <a:spLocks noGrp="1"/>
          </p:cNvSpPr>
          <p:nvPr>
            <p:ph idx="1"/>
          </p:nvPr>
        </p:nvSpPr>
        <p:spPr/>
        <p:txBody>
          <a:bodyPr>
            <a:normAutofit/>
          </a:bodyPr>
          <a:lstStyle/>
          <a:p>
            <a:r>
              <a:rPr lang="nl-NL" b="1" dirty="0"/>
              <a:t>Een veelvoorkomende regeling voor het ontbreken van een bestuurslid is de volgende: ‘Bij belet en ontstentenis van één of meerdere bestuurders zijn de overige bestuurder(s) belast met het bestuur’. </a:t>
            </a:r>
            <a:endParaRPr lang="nl-NL" dirty="0"/>
          </a:p>
          <a:p>
            <a:r>
              <a:rPr lang="nl-NL" b="1" dirty="0"/>
              <a:t>Bij belet of ontstentenis van alle bestuurders, kun je vastleggen dat de algemene ledenvergadering (ALV) de bevoegdheid heeft om iemand als bestuurder aan te wijzen. De ALV moet daar wel goed met de betreffende interim-bestuurder over praten</a:t>
            </a:r>
            <a:r>
              <a:rPr lang="nl-NL" dirty="0"/>
              <a:t>. </a:t>
            </a:r>
          </a:p>
          <a:p>
            <a:endParaRPr lang="nl-NL" dirty="0"/>
          </a:p>
        </p:txBody>
      </p:sp>
    </p:spTree>
    <p:extLst>
      <p:ext uri="{BB962C8B-B14F-4D97-AF65-F5344CB8AC3E}">
        <p14:creationId xmlns:p14="http://schemas.microsoft.com/office/powerpoint/2010/main" val="1309247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4CA97-4671-4E20-83EA-108BFC260E94}"/>
              </a:ext>
            </a:extLst>
          </p:cNvPr>
          <p:cNvSpPr>
            <a:spLocks noGrp="1"/>
          </p:cNvSpPr>
          <p:nvPr>
            <p:ph type="title"/>
          </p:nvPr>
        </p:nvSpPr>
        <p:spPr/>
        <p:txBody>
          <a:bodyPr>
            <a:normAutofit fontScale="90000"/>
          </a:bodyPr>
          <a:lstStyle/>
          <a:p>
            <a:r>
              <a:rPr lang="nl-NL" dirty="0"/>
              <a:t>Wat als er een minimaal aantal bestuursleden in de statuten staat</a:t>
            </a:r>
          </a:p>
        </p:txBody>
      </p:sp>
      <p:sp>
        <p:nvSpPr>
          <p:cNvPr id="3" name="Tijdelijke aanduiding voor inhoud 2">
            <a:extLst>
              <a:ext uri="{FF2B5EF4-FFF2-40B4-BE49-F238E27FC236}">
                <a16:creationId xmlns:a16="http://schemas.microsoft.com/office/drawing/2014/main" id="{9FBC4563-1DE6-4981-9B5E-C5B187FD0CA6}"/>
              </a:ext>
            </a:extLst>
          </p:cNvPr>
          <p:cNvSpPr>
            <a:spLocks noGrp="1"/>
          </p:cNvSpPr>
          <p:nvPr>
            <p:ph idx="1"/>
          </p:nvPr>
        </p:nvSpPr>
        <p:spPr/>
        <p:txBody>
          <a:bodyPr>
            <a:normAutofit/>
          </a:bodyPr>
          <a:lstStyle/>
          <a:p>
            <a:r>
              <a:rPr lang="nl-NL" b="1" dirty="0"/>
              <a:t>De wet bepaalt niet hoeveel bestuursleden een vereniging moet hebben. In de statuten </a:t>
            </a:r>
            <a:r>
              <a:rPr lang="nl-NL" b="1" i="1" dirty="0"/>
              <a:t>kan</a:t>
            </a:r>
            <a:r>
              <a:rPr lang="nl-NL" b="1" dirty="0"/>
              <a:t> wel een bepaling staan hoeveel bestuursleden er minimaal moeten zijn en </a:t>
            </a:r>
            <a:r>
              <a:rPr lang="nl-NL" b="1" i="1" dirty="0"/>
              <a:t>kun</a:t>
            </a:r>
            <a:r>
              <a:rPr lang="nl-NL" b="1" dirty="0"/>
              <a:t> je ook opnemen hoeveel bestuursleden er minimaal aanwezig dienen te zijn bij het nemen van een besluit.</a:t>
            </a:r>
            <a:endParaRPr lang="nl-NL" dirty="0"/>
          </a:p>
          <a:p>
            <a:r>
              <a:rPr lang="nl-NL" b="1" dirty="0"/>
              <a:t>Bespreek dus binnen je vereniging hoe jullie willen omgaan met situaties van belet- en ontstentenis. Dit is typisch een onderwerp om op een komende ALV met elkaar over te spreken</a:t>
            </a:r>
            <a:endParaRPr lang="nl-NL" dirty="0"/>
          </a:p>
        </p:txBody>
      </p:sp>
    </p:spTree>
    <p:extLst>
      <p:ext uri="{BB962C8B-B14F-4D97-AF65-F5344CB8AC3E}">
        <p14:creationId xmlns:p14="http://schemas.microsoft.com/office/powerpoint/2010/main" val="892383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C2467-96D6-449B-A651-1ED08D3E560B}"/>
              </a:ext>
            </a:extLst>
          </p:cNvPr>
          <p:cNvSpPr>
            <a:spLocks noGrp="1"/>
          </p:cNvSpPr>
          <p:nvPr>
            <p:ph type="title"/>
          </p:nvPr>
        </p:nvSpPr>
        <p:spPr/>
        <p:txBody>
          <a:bodyPr/>
          <a:lstStyle/>
          <a:p>
            <a:r>
              <a:rPr lang="nl-NL" dirty="0"/>
              <a:t>Meervoudig stemrecht</a:t>
            </a:r>
          </a:p>
        </p:txBody>
      </p:sp>
      <p:sp>
        <p:nvSpPr>
          <p:cNvPr id="3" name="Tijdelijke aanduiding voor inhoud 2">
            <a:extLst>
              <a:ext uri="{FF2B5EF4-FFF2-40B4-BE49-F238E27FC236}">
                <a16:creationId xmlns:a16="http://schemas.microsoft.com/office/drawing/2014/main" id="{C7B79857-C57D-4331-8521-466E614A776F}"/>
              </a:ext>
            </a:extLst>
          </p:cNvPr>
          <p:cNvSpPr>
            <a:spLocks noGrp="1"/>
          </p:cNvSpPr>
          <p:nvPr>
            <p:ph idx="1"/>
          </p:nvPr>
        </p:nvSpPr>
        <p:spPr/>
        <p:txBody>
          <a:bodyPr>
            <a:normAutofit fontScale="85000" lnSpcReduction="10000"/>
          </a:bodyPr>
          <a:lstStyle/>
          <a:p>
            <a:r>
              <a:rPr lang="nl-NL" dirty="0"/>
              <a:t>In de statuten van verenigingen is vastgelegd hoe het zit met het stemrecht van bestuursleden. Doorgaans hebben alle bestuursleden één stem. Maar soms is er in de statuten een regeling opgenomen dat een bestuurslid meer stemmen kan uitbrengen. Dit noemen we meervoudig stemrecht. Bij meervoudig stemrecht kan een bestuurslid (of kunnen meerdere bestuursleden) meer dan één stem uitbrengen. </a:t>
            </a:r>
          </a:p>
          <a:p>
            <a:r>
              <a:rPr lang="nl-NL" dirty="0"/>
              <a:t>Zoiets kan zich voordoen als we uitgaan van artikel 11, lid 6 van de model afdelingsstatuten:</a:t>
            </a:r>
          </a:p>
          <a:p>
            <a:r>
              <a:rPr lang="nl-NL" i="1" dirty="0"/>
              <a:t>“In de vergaderingen van het bestuur heeft iedere bestuurder één (1) stem.</a:t>
            </a:r>
            <a:br>
              <a:rPr lang="nl-NL" i="1" dirty="0"/>
            </a:br>
            <a:r>
              <a:rPr lang="nl-NL" i="1" dirty="0"/>
              <a:t>Voor zover in deze statuten geen grotere meerderheid is voorgeschreven, worden de besluiten door het bestuur genomen met volstrekte meerderheid van de uitgebrachte stemmen. Bij staking van stemmen is de stem van de voorzitter doorslaggevend.”</a:t>
            </a:r>
            <a:endParaRPr lang="nl-NL" dirty="0"/>
          </a:p>
          <a:p>
            <a:endParaRPr lang="nl-NL" dirty="0"/>
          </a:p>
        </p:txBody>
      </p:sp>
    </p:spTree>
    <p:extLst>
      <p:ext uri="{BB962C8B-B14F-4D97-AF65-F5344CB8AC3E}">
        <p14:creationId xmlns:p14="http://schemas.microsoft.com/office/powerpoint/2010/main" val="16886126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C2467-96D6-449B-A651-1ED08D3E560B}"/>
              </a:ext>
            </a:extLst>
          </p:cNvPr>
          <p:cNvSpPr>
            <a:spLocks noGrp="1"/>
          </p:cNvSpPr>
          <p:nvPr>
            <p:ph type="title"/>
          </p:nvPr>
        </p:nvSpPr>
        <p:spPr/>
        <p:txBody>
          <a:bodyPr/>
          <a:lstStyle/>
          <a:p>
            <a:r>
              <a:rPr lang="nl-NL" dirty="0"/>
              <a:t>Meervoudig stemrecht</a:t>
            </a:r>
          </a:p>
        </p:txBody>
      </p:sp>
      <p:sp>
        <p:nvSpPr>
          <p:cNvPr id="3" name="Tijdelijke aanduiding voor inhoud 2">
            <a:extLst>
              <a:ext uri="{FF2B5EF4-FFF2-40B4-BE49-F238E27FC236}">
                <a16:creationId xmlns:a16="http://schemas.microsoft.com/office/drawing/2014/main" id="{C7B79857-C57D-4331-8521-466E614A776F}"/>
              </a:ext>
            </a:extLst>
          </p:cNvPr>
          <p:cNvSpPr>
            <a:spLocks noGrp="1"/>
          </p:cNvSpPr>
          <p:nvPr>
            <p:ph idx="1"/>
          </p:nvPr>
        </p:nvSpPr>
        <p:spPr/>
        <p:txBody>
          <a:bodyPr>
            <a:normAutofit/>
          </a:bodyPr>
          <a:lstStyle/>
          <a:p>
            <a:r>
              <a:rPr lang="nl-NL" dirty="0"/>
              <a:t>Volgens de WBTR mag een bestuurder meer stemmen hebben dan een andere bestuurder. Maar het is niet toegestaan dat één persoon meer stemmen heeft dan 50% van alle stemmen. Dat iemand de meerderheid van stemmen heeft, en zo eigenlijk alleen besluit, vindt de wetgever ongewenst</a:t>
            </a:r>
          </a:p>
          <a:p>
            <a:r>
              <a:rPr lang="nl-NL" dirty="0"/>
              <a:t>Statutaire regelingen met betrekking tot het meervoudig stemrecht die niet voldoen aan de WBTR zijn nog 5 jaar geldig (tot 1 juli 2026) of tot de eerstvolgende statutenwijziging, afhankelijk welk moment het eerst komt.</a:t>
            </a:r>
          </a:p>
          <a:p>
            <a:endParaRPr lang="nl-NL" dirty="0"/>
          </a:p>
        </p:txBody>
      </p:sp>
    </p:spTree>
    <p:extLst>
      <p:ext uri="{BB962C8B-B14F-4D97-AF65-F5344CB8AC3E}">
        <p14:creationId xmlns:p14="http://schemas.microsoft.com/office/powerpoint/2010/main" val="299977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8FF4B-B1DA-45AD-8676-0DA2B753A1A8}"/>
              </a:ext>
            </a:extLst>
          </p:cNvPr>
          <p:cNvSpPr>
            <a:spLocks noGrp="1"/>
          </p:cNvSpPr>
          <p:nvPr>
            <p:ph type="title"/>
          </p:nvPr>
        </p:nvSpPr>
        <p:spPr/>
        <p:txBody>
          <a:bodyPr/>
          <a:lstStyle/>
          <a:p>
            <a:r>
              <a:rPr lang="nl-NL" dirty="0"/>
              <a:t>Goed bestuur</a:t>
            </a:r>
          </a:p>
        </p:txBody>
      </p:sp>
      <p:sp>
        <p:nvSpPr>
          <p:cNvPr id="3" name="Tijdelijke aanduiding voor inhoud 2">
            <a:extLst>
              <a:ext uri="{FF2B5EF4-FFF2-40B4-BE49-F238E27FC236}">
                <a16:creationId xmlns:a16="http://schemas.microsoft.com/office/drawing/2014/main" id="{EFE62A7F-130A-4754-B14A-3AE38F475F1B}"/>
              </a:ext>
            </a:extLst>
          </p:cNvPr>
          <p:cNvSpPr>
            <a:spLocks noGrp="1"/>
          </p:cNvSpPr>
          <p:nvPr>
            <p:ph idx="1"/>
          </p:nvPr>
        </p:nvSpPr>
        <p:spPr/>
        <p:txBody>
          <a:bodyPr/>
          <a:lstStyle/>
          <a:p>
            <a:r>
              <a:rPr lang="nl-NL" b="1" i="1" dirty="0"/>
              <a:t>De meeste vrijwilligersorganisaties kennen een collegiaal bestuur. Alle bestuursleden zijn en hebben een gelijkwaardige stem. Alleen bij het staken van de stemmen kan de voorzitter een doorslaggevende stem hebben. Dit is vaak al vastgelegd in de statuten</a:t>
            </a:r>
            <a:r>
              <a:rPr lang="nl-NL" b="1" dirty="0"/>
              <a:t>.</a:t>
            </a:r>
            <a:r>
              <a:rPr lang="nl-NL" dirty="0"/>
              <a:t> </a:t>
            </a:r>
          </a:p>
        </p:txBody>
      </p:sp>
    </p:spTree>
    <p:extLst>
      <p:ext uri="{BB962C8B-B14F-4D97-AF65-F5344CB8AC3E}">
        <p14:creationId xmlns:p14="http://schemas.microsoft.com/office/powerpoint/2010/main" val="2336267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09539-34E7-4F5E-8E7C-799B6ED03B04}"/>
              </a:ext>
            </a:extLst>
          </p:cNvPr>
          <p:cNvSpPr>
            <a:spLocks noGrp="1"/>
          </p:cNvSpPr>
          <p:nvPr>
            <p:ph type="title"/>
          </p:nvPr>
        </p:nvSpPr>
        <p:spPr/>
        <p:txBody>
          <a:bodyPr/>
          <a:lstStyle/>
          <a:p>
            <a:r>
              <a:rPr lang="nl-NL" dirty="0"/>
              <a:t>Toezicht</a:t>
            </a:r>
          </a:p>
        </p:txBody>
      </p:sp>
      <p:sp>
        <p:nvSpPr>
          <p:cNvPr id="3" name="Tijdelijke aanduiding voor inhoud 2">
            <a:extLst>
              <a:ext uri="{FF2B5EF4-FFF2-40B4-BE49-F238E27FC236}">
                <a16:creationId xmlns:a16="http://schemas.microsoft.com/office/drawing/2014/main" id="{9B7C4390-C261-498B-91D0-BAE7C115253B}"/>
              </a:ext>
            </a:extLst>
          </p:cNvPr>
          <p:cNvSpPr>
            <a:spLocks noGrp="1"/>
          </p:cNvSpPr>
          <p:nvPr>
            <p:ph idx="1"/>
          </p:nvPr>
        </p:nvSpPr>
        <p:spPr/>
        <p:txBody>
          <a:bodyPr/>
          <a:lstStyle/>
          <a:p>
            <a:r>
              <a:rPr lang="nl-NL" dirty="0"/>
              <a:t>Naast een algemene ledenvergadering (ALV) en het bestuur, kunnen er binnen een vereniging nog andere organen zijn die een rol vervullen.</a:t>
            </a:r>
            <a:r>
              <a:rPr lang="nl-NL" b="1" dirty="0"/>
              <a:t> </a:t>
            </a:r>
            <a:endParaRPr lang="nl-NL" dirty="0"/>
          </a:p>
        </p:txBody>
      </p:sp>
    </p:spTree>
    <p:extLst>
      <p:ext uri="{BB962C8B-B14F-4D97-AF65-F5344CB8AC3E}">
        <p14:creationId xmlns:p14="http://schemas.microsoft.com/office/powerpoint/2010/main" val="1013126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A5C58-60E7-4411-B56E-4123507E52DF}"/>
              </a:ext>
            </a:extLst>
          </p:cNvPr>
          <p:cNvSpPr>
            <a:spLocks noGrp="1"/>
          </p:cNvSpPr>
          <p:nvPr>
            <p:ph type="title"/>
          </p:nvPr>
        </p:nvSpPr>
        <p:spPr/>
        <p:txBody>
          <a:bodyPr/>
          <a:lstStyle/>
          <a:p>
            <a:r>
              <a:rPr lang="nl-NL" dirty="0"/>
              <a:t>Bindende voordracht voor bestuurders</a:t>
            </a:r>
          </a:p>
        </p:txBody>
      </p:sp>
      <p:sp>
        <p:nvSpPr>
          <p:cNvPr id="3" name="Tijdelijke aanduiding voor inhoud 2">
            <a:extLst>
              <a:ext uri="{FF2B5EF4-FFF2-40B4-BE49-F238E27FC236}">
                <a16:creationId xmlns:a16="http://schemas.microsoft.com/office/drawing/2014/main" id="{7D37739A-A0AD-44C1-9B24-DDEED438C81E}"/>
              </a:ext>
            </a:extLst>
          </p:cNvPr>
          <p:cNvSpPr>
            <a:spLocks noGrp="1"/>
          </p:cNvSpPr>
          <p:nvPr>
            <p:ph idx="1"/>
          </p:nvPr>
        </p:nvSpPr>
        <p:spPr/>
        <p:txBody>
          <a:bodyPr/>
          <a:lstStyle/>
          <a:p>
            <a:r>
              <a:rPr lang="nl-NL" dirty="0"/>
              <a:t>In beginsel wordt een bestuurder benoemd door de algemene vergadering (art. 2:37 lid 2 BW). Dat hoeft echter niet te betekenen dat de algemene vergadering vrij is in haar keuze. De wet staat namelijk toe dat statutair een bindende voordracht mogelijk wordt gemaakt. </a:t>
            </a:r>
          </a:p>
          <a:p>
            <a:r>
              <a:rPr lang="nl-NL" dirty="0"/>
              <a:t>De </a:t>
            </a:r>
            <a:r>
              <a:rPr lang="nl-NL" dirty="0" err="1"/>
              <a:t>voordrachtsbevoegdheid</a:t>
            </a:r>
            <a:r>
              <a:rPr lang="nl-NL" dirty="0"/>
              <a:t> kan liggen bij het zittende bestuur</a:t>
            </a:r>
          </a:p>
        </p:txBody>
      </p:sp>
    </p:spTree>
    <p:extLst>
      <p:ext uri="{BB962C8B-B14F-4D97-AF65-F5344CB8AC3E}">
        <p14:creationId xmlns:p14="http://schemas.microsoft.com/office/powerpoint/2010/main" val="3194703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A5C58-60E7-4411-B56E-4123507E52DF}"/>
              </a:ext>
            </a:extLst>
          </p:cNvPr>
          <p:cNvSpPr>
            <a:spLocks noGrp="1"/>
          </p:cNvSpPr>
          <p:nvPr>
            <p:ph type="title"/>
          </p:nvPr>
        </p:nvSpPr>
        <p:spPr/>
        <p:txBody>
          <a:bodyPr/>
          <a:lstStyle/>
          <a:p>
            <a:r>
              <a:rPr lang="nl-NL" dirty="0"/>
              <a:t>Bindende voordracht voor bestuurders</a:t>
            </a:r>
          </a:p>
        </p:txBody>
      </p:sp>
      <p:sp>
        <p:nvSpPr>
          <p:cNvPr id="3" name="Tijdelijke aanduiding voor inhoud 2">
            <a:extLst>
              <a:ext uri="{FF2B5EF4-FFF2-40B4-BE49-F238E27FC236}">
                <a16:creationId xmlns:a16="http://schemas.microsoft.com/office/drawing/2014/main" id="{7D37739A-A0AD-44C1-9B24-DDEED438C81E}"/>
              </a:ext>
            </a:extLst>
          </p:cNvPr>
          <p:cNvSpPr>
            <a:spLocks noGrp="1"/>
          </p:cNvSpPr>
          <p:nvPr>
            <p:ph idx="1"/>
          </p:nvPr>
        </p:nvSpPr>
        <p:spPr/>
        <p:txBody>
          <a:bodyPr>
            <a:normAutofit fontScale="77500" lnSpcReduction="20000"/>
          </a:bodyPr>
          <a:lstStyle/>
          <a:p>
            <a:r>
              <a:rPr lang="nl-NL" b="1" i="1" dirty="0"/>
              <a:t>Waarom een wijziging?</a:t>
            </a:r>
            <a:endParaRPr lang="nl-NL" b="1" dirty="0"/>
          </a:p>
          <a:p>
            <a:r>
              <a:rPr lang="nl-NL" b="1" dirty="0"/>
              <a:t>De aanvulling vanuit de WBTR heeft betrekking op een situatie waar er voor een bestuursfunctie één kandidaat wordt voorgedragen en er in de statuten van de vereniging staat dat deze kandidaat uit een bindende voordracht moet worden benoemd. Formeel moet je dan twee keer stemmen, de eerste keer om te kijken of de voordracht standhoudt en daarna om de kandidaat te benoemen.</a:t>
            </a:r>
            <a:r>
              <a:rPr lang="nl-NL" dirty="0"/>
              <a:t> Dat is niet reëel, kost onnodig vergadertijd en past niet bij wat er in de praktijk gebeurt. In de praktijk zijn we blij dat het bestuur iemand heeft gevonden voor een functie en wensen wij de kandidaat vooral veel succes.</a:t>
            </a:r>
          </a:p>
          <a:p>
            <a:r>
              <a:rPr lang="nl-NL" b="1" dirty="0"/>
              <a:t>Daar geldt vanaf 1 juli 2021 de regel dat, als de algemene vergadering het bindende karakter aan een bindende voordracht niet ontneemt (met 2/3e van het aantal stemmen), dit besluit gelijktijdig geldt als een benoeming van de voorgedragen bestuurder</a:t>
            </a:r>
            <a:endParaRPr lang="nl-NL" dirty="0"/>
          </a:p>
        </p:txBody>
      </p:sp>
    </p:spTree>
    <p:extLst>
      <p:ext uri="{BB962C8B-B14F-4D97-AF65-F5344CB8AC3E}">
        <p14:creationId xmlns:p14="http://schemas.microsoft.com/office/powerpoint/2010/main" val="1472926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A5C58-60E7-4411-B56E-4123507E52DF}"/>
              </a:ext>
            </a:extLst>
          </p:cNvPr>
          <p:cNvSpPr>
            <a:spLocks noGrp="1"/>
          </p:cNvSpPr>
          <p:nvPr>
            <p:ph type="title"/>
          </p:nvPr>
        </p:nvSpPr>
        <p:spPr/>
        <p:txBody>
          <a:bodyPr/>
          <a:lstStyle/>
          <a:p>
            <a:r>
              <a:rPr lang="nl-NL" dirty="0"/>
              <a:t>Bindende voordracht voor bestuurders</a:t>
            </a:r>
          </a:p>
        </p:txBody>
      </p:sp>
      <p:sp>
        <p:nvSpPr>
          <p:cNvPr id="3" name="Tijdelijke aanduiding voor inhoud 2">
            <a:extLst>
              <a:ext uri="{FF2B5EF4-FFF2-40B4-BE49-F238E27FC236}">
                <a16:creationId xmlns:a16="http://schemas.microsoft.com/office/drawing/2014/main" id="{7D37739A-A0AD-44C1-9B24-DDEED438C81E}"/>
              </a:ext>
            </a:extLst>
          </p:cNvPr>
          <p:cNvSpPr>
            <a:spLocks noGrp="1"/>
          </p:cNvSpPr>
          <p:nvPr>
            <p:ph idx="1"/>
          </p:nvPr>
        </p:nvSpPr>
        <p:spPr/>
        <p:txBody>
          <a:bodyPr>
            <a:normAutofit lnSpcReduction="10000"/>
          </a:bodyPr>
          <a:lstStyle/>
          <a:p>
            <a:r>
              <a:rPr lang="nl-NL" b="1" i="1" dirty="0"/>
              <a:t>Je kunt het ook anders doen, denk na over wat je wilt</a:t>
            </a:r>
            <a:endParaRPr lang="nl-NL" b="1" dirty="0"/>
          </a:p>
          <a:p>
            <a:r>
              <a:rPr lang="nl-NL" dirty="0"/>
              <a:t>Als een bindende voordracht niet gewenst is kan de vereniging overwegen de bepaling over de bindende voordracht te verwijderen ofwel te wijzigen. </a:t>
            </a:r>
            <a:r>
              <a:rPr lang="nl-NL" b="1" dirty="0"/>
              <a:t>Zo kan er bijvoorbeeld in de statuten worden vastgelegd dat voor een functie altijd minimaal 2 kandidaten voorgedragen moeten worden</a:t>
            </a:r>
            <a:r>
              <a:rPr lang="nl-NL" dirty="0"/>
              <a:t>. Denk goed na voor je zo’n bepaling opneemt, want je zit er weer voor jaren aan vast en kun je altijd twee kandidaten vinden. In de modelstatuten hebben we het over voordracht zonder bindend karakter, dat geeft de vergadering ruimte zelf met een tegenkandidaat te komen.</a:t>
            </a:r>
          </a:p>
        </p:txBody>
      </p:sp>
    </p:spTree>
    <p:extLst>
      <p:ext uri="{BB962C8B-B14F-4D97-AF65-F5344CB8AC3E}">
        <p14:creationId xmlns:p14="http://schemas.microsoft.com/office/powerpoint/2010/main" val="2874543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2F366-AEC3-4628-886E-3660C7FC51B1}"/>
              </a:ext>
            </a:extLst>
          </p:cNvPr>
          <p:cNvSpPr>
            <a:spLocks noGrp="1"/>
          </p:cNvSpPr>
          <p:nvPr>
            <p:ph type="title"/>
          </p:nvPr>
        </p:nvSpPr>
        <p:spPr/>
        <p:txBody>
          <a:bodyPr/>
          <a:lstStyle/>
          <a:p>
            <a:r>
              <a:rPr lang="nl-NL" dirty="0"/>
              <a:t>Raadgevende stem</a:t>
            </a:r>
          </a:p>
        </p:txBody>
      </p:sp>
      <p:sp>
        <p:nvSpPr>
          <p:cNvPr id="3" name="Tijdelijke aanduiding voor inhoud 2">
            <a:extLst>
              <a:ext uri="{FF2B5EF4-FFF2-40B4-BE49-F238E27FC236}">
                <a16:creationId xmlns:a16="http://schemas.microsoft.com/office/drawing/2014/main" id="{FF9BD56E-940A-454F-8AAA-B8A1B8D49DF5}"/>
              </a:ext>
            </a:extLst>
          </p:cNvPr>
          <p:cNvSpPr>
            <a:spLocks noGrp="1"/>
          </p:cNvSpPr>
          <p:nvPr>
            <p:ph idx="1"/>
          </p:nvPr>
        </p:nvSpPr>
        <p:spPr/>
        <p:txBody>
          <a:bodyPr>
            <a:normAutofit fontScale="92500" lnSpcReduction="20000"/>
          </a:bodyPr>
          <a:lstStyle/>
          <a:p>
            <a:r>
              <a:rPr lang="nl-NL" b="1" dirty="0"/>
              <a:t>Een raadgevende stem houdt in dat een bestuurslid de gelegenheid heeft of krijgt bij een algemene ledenvergadering (ALV) een advies te geven aan de leden</a:t>
            </a:r>
          </a:p>
          <a:p>
            <a:r>
              <a:rPr lang="nl-NL" b="1" dirty="0"/>
              <a:t>De WBTR verplicht verenigingen om bestuursleden een raadgevende stem te geven in de ALV. Elk bestuurslid moet de gelegenheid hebben of krijgen bij een algemene ledenvergadering (ALV) een advies te geven aan de leden.</a:t>
            </a:r>
            <a:endParaRPr lang="nl-NL" dirty="0"/>
          </a:p>
          <a:p>
            <a:r>
              <a:rPr lang="nl-NL" b="1" dirty="0"/>
              <a:t>Het recht van een raadgevende stem draagt bij aan transparantie en verenigingsdemocratie. Het levert een bijdrage aan hoor en wederhoor binnen de vereniging, zodat alle meningen en belangen aan bod kunnen komen voordat een besluit wordt genomen</a:t>
            </a:r>
            <a:endParaRPr lang="nl-NL" dirty="0"/>
          </a:p>
        </p:txBody>
      </p:sp>
    </p:spTree>
    <p:extLst>
      <p:ext uri="{BB962C8B-B14F-4D97-AF65-F5344CB8AC3E}">
        <p14:creationId xmlns:p14="http://schemas.microsoft.com/office/powerpoint/2010/main" val="4270676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2F366-AEC3-4628-886E-3660C7FC51B1}"/>
              </a:ext>
            </a:extLst>
          </p:cNvPr>
          <p:cNvSpPr>
            <a:spLocks noGrp="1"/>
          </p:cNvSpPr>
          <p:nvPr>
            <p:ph type="title"/>
          </p:nvPr>
        </p:nvSpPr>
        <p:spPr/>
        <p:txBody>
          <a:bodyPr/>
          <a:lstStyle/>
          <a:p>
            <a:r>
              <a:rPr lang="nl-NL" dirty="0"/>
              <a:t>Interne borging en statuten</a:t>
            </a:r>
          </a:p>
        </p:txBody>
      </p:sp>
      <p:sp>
        <p:nvSpPr>
          <p:cNvPr id="3" name="Tijdelijke aanduiding voor inhoud 2">
            <a:extLst>
              <a:ext uri="{FF2B5EF4-FFF2-40B4-BE49-F238E27FC236}">
                <a16:creationId xmlns:a16="http://schemas.microsoft.com/office/drawing/2014/main" id="{FF9BD56E-940A-454F-8AAA-B8A1B8D49DF5}"/>
              </a:ext>
            </a:extLst>
          </p:cNvPr>
          <p:cNvSpPr>
            <a:spLocks noGrp="1"/>
          </p:cNvSpPr>
          <p:nvPr>
            <p:ph idx="1"/>
          </p:nvPr>
        </p:nvSpPr>
        <p:spPr/>
        <p:txBody>
          <a:bodyPr>
            <a:normAutofit lnSpcReduction="10000"/>
          </a:bodyPr>
          <a:lstStyle/>
          <a:p>
            <a:r>
              <a:rPr lang="nl-NL" dirty="0"/>
              <a:t>Elk bestuur moet zelf beslissen wat zij </a:t>
            </a:r>
            <a:r>
              <a:rPr lang="nl-NL" b="1" dirty="0"/>
              <a:t>‘Goed bestuur’</a:t>
            </a:r>
            <a:r>
              <a:rPr lang="nl-NL" dirty="0"/>
              <a:t> vinden en welke afspraken ze daar over maken. Een vereniging kiest zelf hoe ze de </a:t>
            </a:r>
            <a:r>
              <a:rPr lang="nl-NL" b="1" dirty="0"/>
              <a:t>aansprakelijkheid</a:t>
            </a:r>
            <a:r>
              <a:rPr lang="nl-NL" dirty="0"/>
              <a:t> van bestuursleden verkleint en verzekert. Wat te doen bij een </a:t>
            </a:r>
            <a:r>
              <a:rPr lang="nl-NL" b="1" dirty="0"/>
              <a:t>‘Tegenstrijdig belang’</a:t>
            </a:r>
            <a:r>
              <a:rPr lang="nl-NL" dirty="0"/>
              <a:t> of bij </a:t>
            </a:r>
            <a:r>
              <a:rPr lang="nl-NL" b="1" dirty="0"/>
              <a:t>afwezigheid</a:t>
            </a:r>
            <a:r>
              <a:rPr lang="nl-NL" dirty="0"/>
              <a:t> van bestuursleden hangt ook af van de manier waarop het bestuur geregeld is. Als je ook digitaal vergadert kunnen mensen er makkelijker bij zijn en heb je minder snel afwezigheid.</a:t>
            </a:r>
          </a:p>
          <a:p>
            <a:r>
              <a:rPr lang="nl-NL" dirty="0"/>
              <a:t>Of je bestuursleden ieder voor zich hun </a:t>
            </a:r>
            <a:r>
              <a:rPr lang="nl-NL" b="1" dirty="0"/>
              <a:t>‘Raadgevende stem’</a:t>
            </a:r>
            <a:r>
              <a:rPr lang="nl-NL" dirty="0"/>
              <a:t> laat uitbrengen of juist als eenheid naar buiten treedt kan zelfs per agendapunt op een algemene vergadering anders zijn.</a:t>
            </a:r>
          </a:p>
        </p:txBody>
      </p:sp>
    </p:spTree>
    <p:extLst>
      <p:ext uri="{BB962C8B-B14F-4D97-AF65-F5344CB8AC3E}">
        <p14:creationId xmlns:p14="http://schemas.microsoft.com/office/powerpoint/2010/main" val="1297931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2F366-AEC3-4628-886E-3660C7FC51B1}"/>
              </a:ext>
            </a:extLst>
          </p:cNvPr>
          <p:cNvSpPr>
            <a:spLocks noGrp="1"/>
          </p:cNvSpPr>
          <p:nvPr>
            <p:ph type="title"/>
          </p:nvPr>
        </p:nvSpPr>
        <p:spPr/>
        <p:txBody>
          <a:bodyPr/>
          <a:lstStyle/>
          <a:p>
            <a:r>
              <a:rPr lang="nl-NL" dirty="0"/>
              <a:t>Interne borging en statuten</a:t>
            </a:r>
          </a:p>
        </p:txBody>
      </p:sp>
      <p:sp>
        <p:nvSpPr>
          <p:cNvPr id="3" name="Tijdelijke aanduiding voor inhoud 2">
            <a:extLst>
              <a:ext uri="{FF2B5EF4-FFF2-40B4-BE49-F238E27FC236}">
                <a16:creationId xmlns:a16="http://schemas.microsoft.com/office/drawing/2014/main" id="{FF9BD56E-940A-454F-8AAA-B8A1B8D49DF5}"/>
              </a:ext>
            </a:extLst>
          </p:cNvPr>
          <p:cNvSpPr>
            <a:spLocks noGrp="1"/>
          </p:cNvSpPr>
          <p:nvPr>
            <p:ph idx="1"/>
          </p:nvPr>
        </p:nvSpPr>
        <p:spPr/>
        <p:txBody>
          <a:bodyPr>
            <a:normAutofit lnSpcReduction="10000"/>
          </a:bodyPr>
          <a:lstStyle/>
          <a:p>
            <a:r>
              <a:rPr lang="nl-NL" b="1" dirty="0"/>
              <a:t>Dat houdt in dat de afspraken ook op papier komen te staan: in de statuten, het Huishoudelijk Reglement van de vereniging of een bestuursreglement. Zo weet iedereen wat er is afgesproken en wat leden van elkaar kunnen verwachten.</a:t>
            </a:r>
            <a:endParaRPr lang="nl-NL" dirty="0"/>
          </a:p>
          <a:p>
            <a:r>
              <a:rPr lang="nl-NL" b="1" dirty="0"/>
              <a:t>Zet het onderwerp “WBTR” op de agenda van de ALV. Laat zien wat je hebt gedaan, bespreek wijzigingen in Huishoudelijk Reglement en statuten alvast een keer. De ledenvergadering moet te zijner tijd ook akkoord gaan met een statutenwijziging of aanpassing van het Huishoudelijk Reglement.</a:t>
            </a:r>
            <a:endParaRPr lang="nl-NL" dirty="0"/>
          </a:p>
        </p:txBody>
      </p:sp>
    </p:spTree>
    <p:extLst>
      <p:ext uri="{BB962C8B-B14F-4D97-AF65-F5344CB8AC3E}">
        <p14:creationId xmlns:p14="http://schemas.microsoft.com/office/powerpoint/2010/main" val="1043974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6D365-35FF-4107-A999-89D717A3AD9D}"/>
              </a:ext>
            </a:extLst>
          </p:cNvPr>
          <p:cNvSpPr>
            <a:spLocks noGrp="1"/>
          </p:cNvSpPr>
          <p:nvPr>
            <p:ph type="title"/>
          </p:nvPr>
        </p:nvSpPr>
        <p:spPr/>
        <p:txBody>
          <a:bodyPr/>
          <a:lstStyle/>
          <a:p>
            <a:r>
              <a:rPr lang="nl-NL" dirty="0"/>
              <a:t>Overgangsrecht statuten</a:t>
            </a:r>
          </a:p>
        </p:txBody>
      </p:sp>
      <p:sp>
        <p:nvSpPr>
          <p:cNvPr id="3" name="Tijdelijke aanduiding voor inhoud 2">
            <a:extLst>
              <a:ext uri="{FF2B5EF4-FFF2-40B4-BE49-F238E27FC236}">
                <a16:creationId xmlns:a16="http://schemas.microsoft.com/office/drawing/2014/main" id="{5AB4B30D-12AE-4CA6-97CE-FECD647425B0}"/>
              </a:ext>
            </a:extLst>
          </p:cNvPr>
          <p:cNvSpPr>
            <a:spLocks noGrp="1"/>
          </p:cNvSpPr>
          <p:nvPr>
            <p:ph idx="1"/>
          </p:nvPr>
        </p:nvSpPr>
        <p:spPr/>
        <p:txBody>
          <a:bodyPr>
            <a:normAutofit fontScale="85000" lnSpcReduction="20000"/>
          </a:bodyPr>
          <a:lstStyle/>
          <a:p>
            <a:pPr lvl="0"/>
            <a:r>
              <a:rPr lang="nl-NL" b="1" dirty="0"/>
              <a:t>Ten aanzien van de verplichting tot het opnemen van een belet- en ontstentenisregeling voor de afwezigheid van alle bestuurders en commissarissen geldt dat deze dient te worden opgenomen in de statuten met de eerstvolgende statutenwijziging, na ingangsdatum WBTR (1 juli 2021) </a:t>
            </a:r>
            <a:endParaRPr lang="nl-NL" dirty="0"/>
          </a:p>
          <a:p>
            <a:pPr lvl="0"/>
            <a:r>
              <a:rPr lang="nl-NL" b="1" dirty="0"/>
              <a:t>Ten aanzien van het verbod op meervoudig stemrecht geldt eveneens dat dit dient te worden opgenomen in de statuten na ingangsdatum WBTR (1 juli 2021). Tevens geldt op dit punt dat bepalingen in de statuten die in strijd zijn met dit verbod niet meer gelden na 5 jaar ingangsdatum WBTR</a:t>
            </a:r>
            <a:r>
              <a:rPr lang="nl-NL" dirty="0"/>
              <a:t>;</a:t>
            </a:r>
          </a:p>
          <a:p>
            <a:pPr lvl="0"/>
            <a:r>
              <a:rPr lang="nl-NL" b="1" dirty="0"/>
              <a:t>Ten aanzien van tegenstrijdig belang geldt dat ‘oude bepalingen’ zoals deze in de statuten kunnen staan en in strijd zijn met de WBTR, deze per direct niet meer gelden en dus de WBTR dan geldt en in de plaats treedt.</a:t>
            </a:r>
            <a:endParaRPr lang="nl-NL" dirty="0"/>
          </a:p>
          <a:p>
            <a:endParaRPr lang="nl-NL" dirty="0"/>
          </a:p>
        </p:txBody>
      </p:sp>
    </p:spTree>
    <p:extLst>
      <p:ext uri="{BB962C8B-B14F-4D97-AF65-F5344CB8AC3E}">
        <p14:creationId xmlns:p14="http://schemas.microsoft.com/office/powerpoint/2010/main" val="2550352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61E73-2AB9-4346-9C2A-BE836B590E29}"/>
              </a:ext>
            </a:extLst>
          </p:cNvPr>
          <p:cNvSpPr>
            <a:spLocks noGrp="1"/>
          </p:cNvSpPr>
          <p:nvPr>
            <p:ph type="title"/>
          </p:nvPr>
        </p:nvSpPr>
        <p:spPr/>
        <p:txBody>
          <a:bodyPr/>
          <a:lstStyle/>
          <a:p>
            <a:r>
              <a:rPr lang="nl-NL" dirty="0"/>
              <a:t>Huishoudelijk reglement</a:t>
            </a:r>
          </a:p>
        </p:txBody>
      </p:sp>
      <p:sp>
        <p:nvSpPr>
          <p:cNvPr id="3" name="Tijdelijke aanduiding voor inhoud 2">
            <a:extLst>
              <a:ext uri="{FF2B5EF4-FFF2-40B4-BE49-F238E27FC236}">
                <a16:creationId xmlns:a16="http://schemas.microsoft.com/office/drawing/2014/main" id="{B8C8F91D-FD6E-4096-BBED-C80C6B92F10E}"/>
              </a:ext>
            </a:extLst>
          </p:cNvPr>
          <p:cNvSpPr>
            <a:spLocks noGrp="1"/>
          </p:cNvSpPr>
          <p:nvPr>
            <p:ph idx="1"/>
          </p:nvPr>
        </p:nvSpPr>
        <p:spPr/>
        <p:txBody>
          <a:bodyPr/>
          <a:lstStyle/>
          <a:p>
            <a:r>
              <a:rPr lang="nl-NL" dirty="0"/>
              <a:t>De WBTR is een mooie aanleiding om niet alleen intern binnen het bestuur te kijken, maar om ook de interne afspraken te bekijken, te controleren en te actualiseren. Geef leden inzicht in de gemaakte afspraken en procedures door ze op te nemen in het Huishoudelijk Reglement</a:t>
            </a:r>
          </a:p>
        </p:txBody>
      </p:sp>
    </p:spTree>
    <p:extLst>
      <p:ext uri="{BB962C8B-B14F-4D97-AF65-F5344CB8AC3E}">
        <p14:creationId xmlns:p14="http://schemas.microsoft.com/office/powerpoint/2010/main" val="215596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A9966-4E55-426D-AD3B-052C6028BE00}"/>
              </a:ext>
            </a:extLst>
          </p:cNvPr>
          <p:cNvSpPr>
            <a:spLocks noGrp="1"/>
          </p:cNvSpPr>
          <p:nvPr>
            <p:ph type="title"/>
          </p:nvPr>
        </p:nvSpPr>
        <p:spPr>
          <a:xfrm>
            <a:off x="1295402" y="662473"/>
            <a:ext cx="9601196" cy="1623527"/>
          </a:xfrm>
        </p:spPr>
        <p:txBody>
          <a:bodyPr>
            <a:normAutofit fontScale="90000"/>
          </a:bodyPr>
          <a:lstStyle/>
          <a:p>
            <a:r>
              <a:rPr lang="nl-NL" b="1" dirty="0"/>
              <a:t>Welke regels gelden voor aansprakelijkstelling?</a:t>
            </a:r>
            <a:br>
              <a:rPr lang="nl-NL" b="1" dirty="0"/>
            </a:br>
            <a:endParaRPr lang="nl-NL" dirty="0"/>
          </a:p>
        </p:txBody>
      </p:sp>
      <p:sp>
        <p:nvSpPr>
          <p:cNvPr id="3" name="Tijdelijke aanduiding voor inhoud 2">
            <a:extLst>
              <a:ext uri="{FF2B5EF4-FFF2-40B4-BE49-F238E27FC236}">
                <a16:creationId xmlns:a16="http://schemas.microsoft.com/office/drawing/2014/main" id="{ED3883F4-7097-41C0-BFB5-679A6BCC50F4}"/>
              </a:ext>
            </a:extLst>
          </p:cNvPr>
          <p:cNvSpPr>
            <a:spLocks noGrp="1"/>
          </p:cNvSpPr>
          <p:nvPr>
            <p:ph idx="1"/>
          </p:nvPr>
        </p:nvSpPr>
        <p:spPr/>
        <p:txBody>
          <a:bodyPr/>
          <a:lstStyle/>
          <a:p>
            <a:r>
              <a:rPr lang="nl-NL" b="1" dirty="0"/>
              <a:t>Welke regels gelden voor aansprakelijkstelling?</a:t>
            </a:r>
          </a:p>
          <a:p>
            <a:r>
              <a:rPr lang="nl-NL" dirty="0"/>
              <a:t>Een bestuurder is wettelijk verplicht om zijn taken behoorlijk te vervullen. Wanneer sprake is van onbehoorlijk bestuur en er ontstaat schade, kan de bestuurder voor die schade aansprakelijk gesteld worden. Het gaat hierbij niet om kleine fouten, maar ernstig verwijtbaar handelen</a:t>
            </a:r>
          </a:p>
        </p:txBody>
      </p:sp>
    </p:spTree>
    <p:extLst>
      <p:ext uri="{BB962C8B-B14F-4D97-AF65-F5344CB8AC3E}">
        <p14:creationId xmlns:p14="http://schemas.microsoft.com/office/powerpoint/2010/main" val="342614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606CE-A61D-445E-9D2E-71EC14C7B47C}"/>
              </a:ext>
            </a:extLst>
          </p:cNvPr>
          <p:cNvSpPr>
            <a:spLocks noGrp="1"/>
          </p:cNvSpPr>
          <p:nvPr>
            <p:ph type="title"/>
          </p:nvPr>
        </p:nvSpPr>
        <p:spPr/>
        <p:txBody>
          <a:bodyPr>
            <a:normAutofit fontScale="90000"/>
          </a:bodyPr>
          <a:lstStyle/>
          <a:p>
            <a:r>
              <a:rPr lang="nl-NL" dirty="0"/>
              <a:t>Mogelijke financiële afspraken om fraude te voorkomen</a:t>
            </a:r>
          </a:p>
        </p:txBody>
      </p:sp>
      <p:sp>
        <p:nvSpPr>
          <p:cNvPr id="3" name="Tijdelijke aanduiding voor inhoud 2">
            <a:extLst>
              <a:ext uri="{FF2B5EF4-FFF2-40B4-BE49-F238E27FC236}">
                <a16:creationId xmlns:a16="http://schemas.microsoft.com/office/drawing/2014/main" id="{F8415210-4F39-4989-A439-A1D5E32B3DAF}"/>
              </a:ext>
            </a:extLst>
          </p:cNvPr>
          <p:cNvSpPr>
            <a:spLocks noGrp="1"/>
          </p:cNvSpPr>
          <p:nvPr>
            <p:ph idx="1"/>
          </p:nvPr>
        </p:nvSpPr>
        <p:spPr/>
        <p:txBody>
          <a:bodyPr/>
          <a:lstStyle/>
          <a:p>
            <a:r>
              <a:rPr lang="nl-NL" b="1" dirty="0"/>
              <a:t>Beperk het contant geldverkeer</a:t>
            </a:r>
            <a:r>
              <a:rPr lang="nl-NL" dirty="0"/>
              <a:t>. Laat het betalingsverkeer zoveel mogelijk per bank verlopen, dan wordt het automatisch geregistreerd</a:t>
            </a:r>
          </a:p>
          <a:p>
            <a:r>
              <a:rPr lang="nl-NL" b="1" dirty="0"/>
              <a:t>Periodieke controle van alle betalingen</a:t>
            </a:r>
            <a:r>
              <a:rPr lang="nl-NL" dirty="0"/>
              <a:t>. Iemand uit het bestuur (iemand ánders dan de penningmeester) controleert bijvoorbeeld maandelijks alle betalingen van alle bankrekeningen en de actuele standen</a:t>
            </a:r>
          </a:p>
          <a:p>
            <a:r>
              <a:rPr lang="nl-NL" b="1" dirty="0"/>
              <a:t>Jaarlijkse controle door een kascommissie</a:t>
            </a:r>
            <a:r>
              <a:rPr lang="nl-NL" dirty="0"/>
              <a:t>. Controle door de kascommissie is wettelijk verplicht voor elke vereniging en statutair verplicht voor veel stichtingen </a:t>
            </a:r>
          </a:p>
        </p:txBody>
      </p:sp>
    </p:spTree>
    <p:extLst>
      <p:ext uri="{BB962C8B-B14F-4D97-AF65-F5344CB8AC3E}">
        <p14:creationId xmlns:p14="http://schemas.microsoft.com/office/powerpoint/2010/main" val="302162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731625-1C48-4E21-9A2E-9DB710A7606A}"/>
              </a:ext>
            </a:extLst>
          </p:cNvPr>
          <p:cNvSpPr>
            <a:spLocks noGrp="1"/>
          </p:cNvSpPr>
          <p:nvPr>
            <p:ph type="title"/>
          </p:nvPr>
        </p:nvSpPr>
        <p:spPr/>
        <p:txBody>
          <a:bodyPr>
            <a:normAutofit fontScale="90000"/>
          </a:bodyPr>
          <a:lstStyle/>
          <a:p>
            <a:r>
              <a:rPr lang="nl-NL" dirty="0"/>
              <a:t>Mogelijke financiële afspraken om fraude te voorkomen</a:t>
            </a:r>
          </a:p>
        </p:txBody>
      </p:sp>
      <p:sp>
        <p:nvSpPr>
          <p:cNvPr id="3" name="Tijdelijke aanduiding voor inhoud 2">
            <a:extLst>
              <a:ext uri="{FF2B5EF4-FFF2-40B4-BE49-F238E27FC236}">
                <a16:creationId xmlns:a16="http://schemas.microsoft.com/office/drawing/2014/main" id="{F2671C8A-F00B-403B-8677-1582D3A22944}"/>
              </a:ext>
            </a:extLst>
          </p:cNvPr>
          <p:cNvSpPr>
            <a:spLocks noGrp="1"/>
          </p:cNvSpPr>
          <p:nvPr>
            <p:ph idx="1"/>
          </p:nvPr>
        </p:nvSpPr>
        <p:spPr/>
        <p:txBody>
          <a:bodyPr/>
          <a:lstStyle/>
          <a:p>
            <a:r>
              <a:rPr lang="nl-NL" b="1" dirty="0"/>
              <a:t>Maak afspraken over betalingen aan bestuurders.</a:t>
            </a:r>
            <a:r>
              <a:rPr lang="nl-NL" dirty="0"/>
              <a:t> Leg schriftelijk vast of en zo ja, welke vergoedingen bestuursleden mogen declareren en binnen welke termijn dat moet gebeuren</a:t>
            </a:r>
          </a:p>
          <a:p>
            <a:r>
              <a:rPr lang="nl-NL" b="1" dirty="0"/>
              <a:t>Bepaal dat de penningmeester uitsluitend betalingen mag doen die zijn gefiatteerd door een ander bestuurslid.</a:t>
            </a:r>
            <a:r>
              <a:rPr lang="nl-NL" dirty="0"/>
              <a:t> Tip: In dat kader is het verstandig dat het adres waar de facturen naar verstuurd worden, niet het adres van de penningmeester is, maar een ander bestuurslid. Die kan dan gelijk de facturen fiatteren.</a:t>
            </a:r>
          </a:p>
          <a:p>
            <a:endParaRPr lang="nl-NL" dirty="0"/>
          </a:p>
        </p:txBody>
      </p:sp>
    </p:spTree>
    <p:extLst>
      <p:ext uri="{BB962C8B-B14F-4D97-AF65-F5344CB8AC3E}">
        <p14:creationId xmlns:p14="http://schemas.microsoft.com/office/powerpoint/2010/main" val="24726525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DB75B14552C44EB42B179A355DE111" ma:contentTypeVersion="12" ma:contentTypeDescription="Een nieuw document maken." ma:contentTypeScope="" ma:versionID="d27d06bdd9665c74f615383da008abdd">
  <xsd:schema xmlns:xsd="http://www.w3.org/2001/XMLSchema" xmlns:xs="http://www.w3.org/2001/XMLSchema" xmlns:p="http://schemas.microsoft.com/office/2006/metadata/properties" xmlns:ns2="1eee5857-0f99-4d27-8df5-479327034136" xmlns:ns3="c7a8924f-5e87-4513-bc84-229b1f2ffbd5" targetNamespace="http://schemas.microsoft.com/office/2006/metadata/properties" ma:root="true" ma:fieldsID="7a4c6de77e6bb3ba5d1065650adb6596" ns2:_="" ns3:_="">
    <xsd:import namespace="1eee5857-0f99-4d27-8df5-479327034136"/>
    <xsd:import namespace="c7a8924f-5e87-4513-bc84-229b1f2ffb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e5857-0f99-4d27-8df5-4793270341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a8924f-5e87-4513-bc84-229b1f2ffbd5"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F38F66-1CD6-4CE9-A850-832BD036C970}"/>
</file>

<file path=customXml/itemProps2.xml><?xml version="1.0" encoding="utf-8"?>
<ds:datastoreItem xmlns:ds="http://schemas.openxmlformats.org/officeDocument/2006/customXml" ds:itemID="{D2F01B4B-1B0C-49E3-917C-4782F817A5BC}"/>
</file>

<file path=customXml/itemProps3.xml><?xml version="1.0" encoding="utf-8"?>
<ds:datastoreItem xmlns:ds="http://schemas.openxmlformats.org/officeDocument/2006/customXml" ds:itemID="{96CA0458-E304-4A2A-9B09-FF65EAA3215A}"/>
</file>

<file path=docProps/app.xml><?xml version="1.0" encoding="utf-8"?>
<Properties xmlns="http://schemas.openxmlformats.org/officeDocument/2006/extended-properties" xmlns:vt="http://schemas.openxmlformats.org/officeDocument/2006/docPropsVTypes">
  <Template>Organic</Template>
  <TotalTime>87</TotalTime>
  <Words>5561</Words>
  <Application>Microsoft Office PowerPoint</Application>
  <PresentationFormat>Breedbeeld</PresentationFormat>
  <Paragraphs>244</Paragraphs>
  <Slides>68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68</vt:i4>
      </vt:variant>
    </vt:vector>
  </HeadingPairs>
  <TitlesOfParts>
    <vt:vector size="71" baseType="lpstr">
      <vt:lpstr>Arial</vt:lpstr>
      <vt:lpstr>Garamond</vt:lpstr>
      <vt:lpstr>Organisch</vt:lpstr>
      <vt:lpstr>WBTR</vt:lpstr>
      <vt:lpstr>Doel wetgeving</vt:lpstr>
      <vt:lpstr>Gevolgen voor vereniging</vt:lpstr>
      <vt:lpstr>Wijziging statuten</vt:lpstr>
      <vt:lpstr>Kwaliteit van besturen</vt:lpstr>
      <vt:lpstr>Goed bestuur</vt:lpstr>
      <vt:lpstr>Welke regels gelden voor aansprakelijkstelling? </vt:lpstr>
      <vt:lpstr>Mogelijke financiële afspraken om fraude te voorkomen</vt:lpstr>
      <vt:lpstr>Mogelijke financiële afspraken om fraude te voorkomen</vt:lpstr>
      <vt:lpstr>Mogelijke financiële afspraken om fraude te voorkomen</vt:lpstr>
      <vt:lpstr>Verplichtingen bestuurders</vt:lpstr>
      <vt:lpstr>Verplichtingen bestuurders</vt:lpstr>
      <vt:lpstr>Verplichtingen bestuurders</vt:lpstr>
      <vt:lpstr>Belang van de eigen organisatie voorop </vt:lpstr>
      <vt:lpstr>Een tegenstrijdig belangregeling</vt:lpstr>
      <vt:lpstr>Regeling begrenzing meervoudig stemrecht</vt:lpstr>
      <vt:lpstr>Ontstentenis- en beletregeling</vt:lpstr>
      <vt:lpstr>Ontstentenis- en beletregeling</vt:lpstr>
      <vt:lpstr>Bindende voordracht</vt:lpstr>
      <vt:lpstr>Raadgevende stem</vt:lpstr>
      <vt:lpstr>Ontslag van bestuurders van stichtingen</vt:lpstr>
      <vt:lpstr>Stappenplan</vt:lpstr>
      <vt:lpstr>WBTR= goed bestuur </vt:lpstr>
      <vt:lpstr>Wat vraagt dit van jou als bestuurder</vt:lpstr>
      <vt:lpstr>Wat brengt dit jou als bestuurder ?</vt:lpstr>
      <vt:lpstr>Hoe pak je dit als bestuurder aan ?</vt:lpstr>
      <vt:lpstr>Wat is goed besturen</vt:lpstr>
      <vt:lpstr>Wat is goed besturen</vt:lpstr>
      <vt:lpstr>Welke onderwerpen kun je binnen het bestuur bespreken ?</vt:lpstr>
      <vt:lpstr>Welke onderwerpen kun je binnen het bestuur bespreken ?</vt:lpstr>
      <vt:lpstr>Welke onderwerpen kun je binnen het bestuur bespreken ?</vt:lpstr>
      <vt:lpstr>Welke onderwerpen kun je binnen het bestuur bespreken ?</vt:lpstr>
      <vt:lpstr>Welke onderwerpen kun je binnen het bestuur bespreken ?</vt:lpstr>
      <vt:lpstr>Waarom is goed besturen belangrijk ?</vt:lpstr>
      <vt:lpstr>Aansprakelijkheid van bestuurders</vt:lpstr>
      <vt:lpstr>Aansprakelijkheid van bestuurders</vt:lpstr>
      <vt:lpstr>Wanneer kun je als bestuurder aansprakelijk zijn ?</vt:lpstr>
      <vt:lpstr>Wanneer kun je als bestuurder aansprakelijk zijn ?</vt:lpstr>
      <vt:lpstr>Ernstig verwijtbaar handelen</vt:lpstr>
      <vt:lpstr>Voorkom ernstig verwijtbaar handelen door</vt:lpstr>
      <vt:lpstr>Hoe voorkom je aansprakelijkheid (zoveel mogelijk) </vt:lpstr>
      <vt:lpstr>Hoe voorkom je aansprakelijkheid (zoveel mogelijk) </vt:lpstr>
      <vt:lpstr>Hoe voorkom je aansprakelijkheid (zoveel mogelijk) </vt:lpstr>
      <vt:lpstr>Hoe voorkom je aansprakelijkheid (zoveel mogelijk) </vt:lpstr>
      <vt:lpstr>Hoe voorkom je aansprakelijkheid (zoveel mogelijk) </vt:lpstr>
      <vt:lpstr>Hoe voorkom je aansprakelijkheid (zoveel mogelijk) </vt:lpstr>
      <vt:lpstr>Hoe voorkom je aansprakelijkheid (zoveel mogelijk) </vt:lpstr>
      <vt:lpstr>Hoe voorkom je aansprakelijkheid (zoveel mogelijk) </vt:lpstr>
      <vt:lpstr>Hoe voorkom je aansprakelijkheid (zoveel mogelijk) </vt:lpstr>
      <vt:lpstr>Tegenstrijdig belang</vt:lpstr>
      <vt:lpstr>Tegenstrijdig belang</vt:lpstr>
      <vt:lpstr>Tegenstrijdig belang</vt:lpstr>
      <vt:lpstr>Afwezigheid van 1 of meer bestuursleden</vt:lpstr>
      <vt:lpstr>Afwezigheid van 1 of meer bestuursleden</vt:lpstr>
      <vt:lpstr>Afwezigheid van 1 of meer bestuursleden</vt:lpstr>
      <vt:lpstr>Wat moet er in een belet ontstentenis regeling staan</vt:lpstr>
      <vt:lpstr>Wat als er een minimaal aantal bestuursleden in de statuten staat</vt:lpstr>
      <vt:lpstr>Meervoudig stemrecht</vt:lpstr>
      <vt:lpstr>Meervoudig stemrecht</vt:lpstr>
      <vt:lpstr>Toezicht</vt:lpstr>
      <vt:lpstr>Bindende voordracht voor bestuurders</vt:lpstr>
      <vt:lpstr>Bindende voordracht voor bestuurders</vt:lpstr>
      <vt:lpstr>Bindende voordracht voor bestuurders</vt:lpstr>
      <vt:lpstr>Raadgevende stem</vt:lpstr>
      <vt:lpstr>Interne borging en statuten</vt:lpstr>
      <vt:lpstr>Interne borging en statuten</vt:lpstr>
      <vt:lpstr>Overgangsrecht statuten</vt:lpstr>
      <vt:lpstr>Huishoudelijk reglement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WBTR</dc:title>
  <dc:creator>Petra Quist - Moerland</dc:creator>
  <cp:lastModifiedBy>Petra Quist - Moerland</cp:lastModifiedBy>
  <cp:revision>12</cp:revision>
  <dcterms:created xsi:type="dcterms:W3CDTF">2021-09-17T17:38:19Z</dcterms:created>
  <dcterms:modified xsi:type="dcterms:W3CDTF">2021-09-22T18:29:22Z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0x01010064DB75B14552C44EB42B179A355DE111</vt:lpwstr>
  </property>
</Properties>
</file>